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62" r:id="rId3"/>
    <p:sldId id="267" r:id="rId4"/>
    <p:sldId id="277" r:id="rId5"/>
    <p:sldId id="258" r:id="rId6"/>
    <p:sldId id="268" r:id="rId7"/>
    <p:sldId id="257" r:id="rId8"/>
    <p:sldId id="260" r:id="rId9"/>
    <p:sldId id="265" r:id="rId10"/>
    <p:sldId id="263" r:id="rId11"/>
    <p:sldId id="266" r:id="rId12"/>
    <p:sldId id="259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F"/>
    <a:srgbClr val="FFFF00"/>
    <a:srgbClr val="3366FF"/>
    <a:srgbClr val="000066"/>
    <a:srgbClr val="800080"/>
    <a:srgbClr val="FF0000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674" autoAdjust="0"/>
  </p:normalViewPr>
  <p:slideViewPr>
    <p:cSldViewPr>
      <p:cViewPr varScale="1">
        <p:scale>
          <a:sx n="134" d="100"/>
          <a:sy n="134" d="100"/>
        </p:scale>
        <p:origin x="13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6208293-9571-0E6C-0957-DEEDB69A12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F3BE003-EDA7-420E-05C0-5C204ED229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6B59B82-C355-3E7E-175F-461F474A3A2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0BBF4C67-A3B3-B179-ED6E-12BC135D08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9DF6CB72-99E6-EA32-3938-BE6361DFD2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D83BD207-BAE7-855F-52D9-941BE7C4F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018616-7045-404F-A3E7-6D2FD6BE75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6B3D948-B566-7E7E-12B0-1A095B4663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9B4A46-C70A-4EC6-9B5B-2F80386B0DA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DC1E0C5-B224-14D9-5361-1D3BBE31B6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A8ACD4C-AA6D-4D89-E707-B3BF22425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03D41A0-408C-98EC-29EA-889D70927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204D1A-C7EF-472F-898D-1BA426FAE2AB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9C3DDE7-07E0-EE46-B16A-9AC7F0C54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D94B5C3-8C1F-FEAE-9271-0AC1EA191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B68CF-96AB-DC3D-B5E3-E5F71B8C9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FDA965-D417-4784-805E-2B81736C56F6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A5E6507-36D9-76A7-7E80-2BEE876BFC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D4C9E41-62BA-1649-BEB9-554F73C4A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0AE6F7B-176D-2803-A417-BCA4DAD05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9382A7-F5A2-4482-BF30-15B98F6EE102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C3B34EB-69B9-AA6A-BF63-AA24865235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A43F40C-E290-1944-CBE0-7533D6AB2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34B4F09-4CE4-270D-0683-9D336CC50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4AD9AE-4D8F-430A-A0BF-27E3EA1C343E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5E688C0-8A6F-A15D-B75B-87DA786AE9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5E72C02-6604-AAFA-EE5C-4CFE057CE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FE94F4F-4491-A57D-BFFF-C205E91772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25C89E-54B0-414A-AD4E-00E60E0246DF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BCE402D-29F7-0C50-EB39-B586F10898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5B9205C-71BA-BEFF-A862-28A92DD93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476CD55-2440-6849-36E2-C2AB3FFA3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AB743-AD90-43B7-8746-17A4620B3E4F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9B750A2-DF9C-078C-8225-D0AA335DE3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F437355-4E49-FF89-9758-CF1D760DD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1A4B631-CE5B-C04F-286E-DF6CF5617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D21779-F9BB-4DB9-89C1-32211389536F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0CE8335-CF4B-C16A-D0C0-E469AF7004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E7C0DC5-330D-E00C-7116-58EAE19A7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C577119-8E80-3775-039C-5183D2AFC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5B641A-EDC9-4123-BB44-88DC42E8577D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35DDDD0-0728-064B-110D-C9A8426DA3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27EA78A-E081-973A-79F3-CD9493CD4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8DBDC5B-170D-C559-9647-A7082813D6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062B1D-349E-4B3E-8750-09F0BCF46F7E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A989745-BE52-0198-8AB2-2C5BB4687F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7B0FE2C-B040-5CDF-F7AD-FBC2B0777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BF7F1D4-056C-F028-C668-10EFA2104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C043EB-CD42-4B9F-846F-21927E0FBF1D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0C47AC3-8BD5-8EDB-8BA1-75E1F024C6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19D0133-F0FE-450F-6B6D-538152F22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CA917CB-58FA-6913-8267-EFFA453C4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BBB8BD-9852-4BFA-8F65-BFD555B298A2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F404B5F-C8C7-C1B1-C4FF-069DF3EBE9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9D79493-292F-5F53-06F4-7185BDDF2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9DAFEAD-5827-2671-304E-E6918A2B7A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24BCEE-85C7-408C-B6C1-7EF269781018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0669F7F-6316-7B3A-3DDE-42E0486BB2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1AA7C71-3D3B-FFE5-94A3-2F43542B6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C1B15F4-6504-8EA9-C9EF-5456F2804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13599D-65A9-47DE-8658-09393F866DD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49289CF-88AE-B72D-805B-B5411C0778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3D41634-0867-776D-7F60-8C2415D5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DF5F1272-B3E1-9BF2-FC2B-A6658A8B3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477194-A888-4E43-86E2-9A8CE0B4866F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FCE096-1EF4-E505-27E2-BF51D0862E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D34AD9D-A3C4-0D33-ADED-7F1C0CCC5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0176E6B-B1DE-E23F-DCFB-D8C87ED9BA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5DBDDD-7099-4CCF-BF25-DC6D7FBBE20F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B7C65D7-734D-D0E3-3DF1-189F7BC550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0518DE1-8A79-0551-23C2-6D2F3D6F1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F53EE25-108A-A792-FBEB-B06D131FB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3F06D6-11CD-4A0A-AD7B-F21B5404A99B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8B4181B-09A6-D17E-77DC-2F79E98C1D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A0C7227-B0E2-D137-BE49-711E1CC9B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1670DAD-B7F1-1D85-A8B4-7AB0D381A5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0F4BEA-8B6B-4430-B692-173BE7DB3002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C499F41-1031-4625-25B1-BFA387E629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ABEA466-0B06-5240-90E6-258F86ABB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0E72EF0-F8AC-8E41-C19D-E3CADCB7A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377DD1-F742-4EC6-9276-13FBE1F3A84B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5D8B2C1-84FB-7F27-8087-DDD8F0A8C9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9F3D193-1ACB-D2BD-152F-4A61FB070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095ADE57-738D-4D63-A058-D52E8E769542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7">
            <a:extLst>
              <a:ext uri="{FF2B5EF4-FFF2-40B4-BE49-F238E27FC236}">
                <a16:creationId xmlns:a16="http://schemas.microsoft.com/office/drawing/2014/main" id="{B8C991F9-FF9F-BA7E-FA12-AFDEF2E0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6">
            <a:extLst>
              <a:ext uri="{FF2B5EF4-FFF2-40B4-BE49-F238E27FC236}">
                <a16:creationId xmlns:a16="http://schemas.microsoft.com/office/drawing/2014/main" id="{C1B5FBC3-C55B-A386-9D0F-2C3BFEF1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8">
            <a:extLst>
              <a:ext uri="{FF2B5EF4-FFF2-40B4-BE49-F238E27FC236}">
                <a16:creationId xmlns:a16="http://schemas.microsoft.com/office/drawing/2014/main" id="{B14D1FC5-6A31-6A0D-DADC-6472E661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E2DF56A6-4C6D-441B-849F-57641FF4C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49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053E3B3-F5F8-7984-6580-68FAB494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CA05849-8189-13C0-19AD-2A56D70C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3DEC57F-8351-F645-F5E6-3C8D9B06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EFD0E-A554-498E-90D5-B01096258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3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C128ED4-D167-E4DF-BE25-0735749D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E36C92D-F3A5-2FDF-419C-7DF6844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D404AAB-3A65-316B-9D69-1CBE642A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6D7F1-00F4-4204-9BB3-81A4C489B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7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7D03A-C594-A6D4-6BAD-A365FF26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622D0-FBEB-20C5-C952-1D540C75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746B0-96BE-51D5-F556-C6BE0E72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DDD1E-C79C-4DD3-B144-1872CBFEF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7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09888A6B-ADCB-A184-C904-66AC1384FCAC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4D85EB6-D911-3650-453B-48477E2237AB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B8D4D8-6E41-0EF7-C92A-8660EF93807E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E3F97A-5EE1-2F38-23AA-CF677E4D1435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5266543-95D4-220A-0785-2E75DC5173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8E2DB4F-1D9B-9398-06D0-74E0084C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4B71DA-B9D6-55E6-765C-074E9BDF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B81A6E30-F11D-41F1-AE08-954F182F1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717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2684C4D6-F537-C821-988A-73BEC257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B6B96BB-4B2B-887B-5EFF-6EE84F65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A426229-6B94-47C1-46C2-418B2A5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AD1B1-EAF8-4D0A-ACF9-A6470B850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45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618AF-7822-A2B5-C033-E39A2585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BA0F4A-E405-8D58-9927-F552A4CB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A122C-1FBC-F6F0-AE81-86834A51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6CB1C3C9-5D3D-4101-9189-C701D672C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733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963DB688-2FA2-78B2-9840-5B680F1A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ECB7A66-7BDB-4A65-BCF5-D32222AE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C11142F-3DB7-A9A6-7A39-4F489D6B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E1059-4900-4654-955B-2C4A04D2B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40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43A3719-8464-C029-A1A1-DEE11A0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D65B8-FF63-0922-B703-C989561B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F19E7A38-6EFA-10D1-DD57-3DA04ABC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EA641-FC3A-44D9-B008-C1C0FFB74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9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63ACF-BBE7-882D-57C4-BC38D183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001AD-05FD-A258-93E5-8DDE520B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0648D-5DB7-052B-66CC-CC68F652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59867B88-8BD8-4AEE-B355-D658829FD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135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6A2F2-D41A-6666-0A3F-B0FB74C0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4DF15-9694-053B-EBA3-A949A91F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4124F-3D18-E1E7-DFAA-E9291664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3B35BBF7-490B-46AD-9951-A3C26B6F1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98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981FAC73-CCB5-CC4C-88B4-897F34FD0C93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7362B1-5346-A927-EB76-3947F01C5E56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065C8D-89D1-7AC5-74D2-4281A67BA723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1D5E61A5-1789-E1DA-908B-6F3270D3A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35AF84D6-C643-B7AC-62D0-3F84E8B322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E85D565-A2A5-4977-0F9C-43B0CB8F3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A0C8E-EE3E-D24C-6F9D-F954C9ABF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A10728D8-6A6D-A63A-7375-A031C5001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809B5BEA-927F-4EA8-A247-ECADB72E4B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44" r:id="rId4"/>
    <p:sldLayoutId id="2147483752" r:id="rId5"/>
    <p:sldLayoutId id="2147483745" r:id="rId6"/>
    <p:sldLayoutId id="2147483746" r:id="rId7"/>
    <p:sldLayoutId id="2147483753" r:id="rId8"/>
    <p:sldLayoutId id="2147483754" r:id="rId9"/>
    <p:sldLayoutId id="2147483747" r:id="rId10"/>
    <p:sldLayoutId id="2147483748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12D3B5-61E0-F95F-7ED1-038A5CF42F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689225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b="1" dirty="0">
                <a:solidFill>
                  <a:srgbClr val="800080"/>
                </a:solidFill>
                <a:latin typeface="Bradley Hand ITC" pitchFamily="66" charset="0"/>
              </a:rPr>
              <a:t>LINES AND ANGLES</a:t>
            </a:r>
            <a:br>
              <a:rPr lang="en-US" sz="8000" b="1" dirty="0">
                <a:solidFill>
                  <a:srgbClr val="800080"/>
                </a:solidFill>
                <a:latin typeface="Bradley Hand ITC" pitchFamily="66" charset="0"/>
              </a:rPr>
            </a:br>
            <a:endParaRPr lang="en-US" sz="8000" b="1" dirty="0">
              <a:solidFill>
                <a:srgbClr val="3366FF"/>
              </a:solidFill>
              <a:latin typeface="Tempus Sans ITC" pitchFamily="82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770E8A-04B4-05C7-FB07-8206102A94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4343400"/>
            <a:ext cx="7391400" cy="1828799"/>
          </a:xfrm>
          <a:ln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6000" b="1" dirty="0">
              <a:solidFill>
                <a:srgbClr val="800080"/>
              </a:solidFill>
              <a:latin typeface="Bradley Hand ITC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>
              <a:solidFill>
                <a:srgbClr val="002060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Arial Black" pitchFamily="34" charset="0"/>
              </a:rPr>
              <a:t>                                                      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                                                                                    AMAN PUNIA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                                                                                    CLASS IX-”A”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                                                                                     ROLL NO -23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6000" b="1" dirty="0">
              <a:solidFill>
                <a:srgbClr val="800080"/>
              </a:solidFill>
              <a:latin typeface="Bradley Hand ITC" pitchFamily="66" charset="0"/>
            </a:endParaRPr>
          </a:p>
        </p:txBody>
      </p:sp>
      <p:pic>
        <p:nvPicPr>
          <p:cNvPr id="9220" name="Picture 4" descr="C:\Program Files (x86)\Microsoft Office\MEDIA\CAGCAT10\j0299125.wmf">
            <a:extLst>
              <a:ext uri="{FF2B5EF4-FFF2-40B4-BE49-F238E27FC236}">
                <a16:creationId xmlns:a16="http://schemas.microsoft.com/office/drawing/2014/main" id="{5B7CCE46-0863-3070-4F48-B481F8431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1828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>
            <a:extLst>
              <a:ext uri="{FF2B5EF4-FFF2-40B4-BE49-F238E27FC236}">
                <a16:creationId xmlns:a16="http://schemas.microsoft.com/office/drawing/2014/main" id="{AF26B478-F356-8A11-AB08-0C56EF0C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9906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E95AD8D-37B2-68BC-36CD-B63732A08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Supplementary Angles/</a:t>
            </a:r>
            <a:b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Linear Pair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FD8B8BC-69BA-18B0-1C3D-04FF6A5230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Two angles that form a </a:t>
            </a:r>
            <a:r>
              <a:rPr lang="en-US" altLang="en-US" b="1"/>
              <a:t>line</a:t>
            </a:r>
            <a:r>
              <a:rPr lang="en-US" altLang="en-US"/>
              <a:t> (sum=180</a:t>
            </a:r>
            <a:r>
              <a:rPr lang="en-US" altLang="en-US">
                <a:sym typeface="Symbol" panose="05050102010706020507" pitchFamily="18" charset="2"/>
              </a:rPr>
              <a:t></a:t>
            </a:r>
            <a:r>
              <a:rPr lang="en-US" altLang="en-US"/>
              <a:t>) </a:t>
            </a:r>
          </a:p>
        </p:txBody>
      </p:sp>
      <p:grpSp>
        <p:nvGrpSpPr>
          <p:cNvPr id="17413" name="Group 18">
            <a:extLst>
              <a:ext uri="{FF2B5EF4-FFF2-40B4-BE49-F238E27FC236}">
                <a16:creationId xmlns:a16="http://schemas.microsoft.com/office/drawing/2014/main" id="{02E0C4A3-97A1-C091-868B-4FAED14E9B86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514600"/>
            <a:ext cx="3276600" cy="3473450"/>
            <a:chOff x="528" y="1604"/>
            <a:chExt cx="2064" cy="2188"/>
          </a:xfrm>
        </p:grpSpPr>
        <p:sp>
          <p:nvSpPr>
            <p:cNvPr id="17416" name="AutoShape 4">
              <a:extLst>
                <a:ext uri="{FF2B5EF4-FFF2-40B4-BE49-F238E27FC236}">
                  <a16:creationId xmlns:a16="http://schemas.microsoft.com/office/drawing/2014/main" id="{81C6C804-5487-8A9A-18F3-DBAFF5E754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8" y="1794"/>
              <a:ext cx="2016" cy="1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417" name="Line 5">
              <a:extLst>
                <a:ext uri="{FF2B5EF4-FFF2-40B4-BE49-F238E27FC236}">
                  <a16:creationId xmlns:a16="http://schemas.microsoft.com/office/drawing/2014/main" id="{F17BDA8C-6785-E00A-4164-DA99CCC46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4" y="1794"/>
              <a:ext cx="403" cy="1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8" name="Line 6">
              <a:extLst>
                <a:ext uri="{FF2B5EF4-FFF2-40B4-BE49-F238E27FC236}">
                  <a16:creationId xmlns:a16="http://schemas.microsoft.com/office/drawing/2014/main" id="{E00240C0-07BF-4032-0FE0-DBA67E816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466"/>
              <a:ext cx="196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Text Box 7">
              <a:extLst>
                <a:ext uri="{FF2B5EF4-FFF2-40B4-BE49-F238E27FC236}">
                  <a16:creationId xmlns:a16="http://schemas.microsoft.com/office/drawing/2014/main" id="{3D72AF0B-BB3A-5353-46DD-144704CC7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8" y="2179"/>
              <a:ext cx="374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1</a:t>
              </a:r>
              <a:endParaRPr lang="en-US" altLang="en-US" sz="2000"/>
            </a:p>
          </p:txBody>
        </p:sp>
        <p:sp>
          <p:nvSpPr>
            <p:cNvPr id="17420" name="Text Box 8">
              <a:extLst>
                <a:ext uri="{FF2B5EF4-FFF2-40B4-BE49-F238E27FC236}">
                  <a16:creationId xmlns:a16="http://schemas.microsoft.com/office/drawing/2014/main" id="{FE95378B-2B97-4CE0-DAFD-727853C0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2179"/>
              <a:ext cx="37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2</a:t>
              </a:r>
              <a:endParaRPr lang="en-US" altLang="en-US" sz="2000"/>
            </a:p>
          </p:txBody>
        </p:sp>
        <p:sp>
          <p:nvSpPr>
            <p:cNvPr id="17421" name="Text Box 9">
              <a:extLst>
                <a:ext uri="{FF2B5EF4-FFF2-40B4-BE49-F238E27FC236}">
                  <a16:creationId xmlns:a16="http://schemas.microsoft.com/office/drawing/2014/main" id="{D5FC2CA7-4EB3-1504-05E2-9C2038A42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468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3</a:t>
              </a:r>
              <a:endParaRPr lang="en-US" altLang="en-US" sz="2000"/>
            </a:p>
          </p:txBody>
        </p:sp>
        <p:sp>
          <p:nvSpPr>
            <p:cNvPr id="17422" name="Text Box 10">
              <a:extLst>
                <a:ext uri="{FF2B5EF4-FFF2-40B4-BE49-F238E27FC236}">
                  <a16:creationId xmlns:a16="http://schemas.microsoft.com/office/drawing/2014/main" id="{562BB7CD-1E6B-7E3F-231B-757BB3FD9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466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4</a:t>
              </a:r>
              <a:endParaRPr lang="en-US" altLang="en-US" sz="2000"/>
            </a:p>
          </p:txBody>
        </p:sp>
        <p:sp>
          <p:nvSpPr>
            <p:cNvPr id="17423" name="Text Box 11">
              <a:extLst>
                <a:ext uri="{FF2B5EF4-FFF2-40B4-BE49-F238E27FC236}">
                  <a16:creationId xmlns:a16="http://schemas.microsoft.com/office/drawing/2014/main" id="{CDEF332A-7699-803A-6F87-4FAF9FB57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4" y="2804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5</a:t>
              </a:r>
              <a:endParaRPr lang="en-US" altLang="en-US" sz="2000"/>
            </a:p>
          </p:txBody>
        </p:sp>
        <p:sp>
          <p:nvSpPr>
            <p:cNvPr id="17424" name="Text Box 12">
              <a:extLst>
                <a:ext uri="{FF2B5EF4-FFF2-40B4-BE49-F238E27FC236}">
                  <a16:creationId xmlns:a16="http://schemas.microsoft.com/office/drawing/2014/main" id="{E6D996BE-75B3-245D-A10F-D6ECAC6F9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802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6</a:t>
              </a:r>
              <a:endParaRPr lang="en-US" altLang="en-US" sz="2000"/>
            </a:p>
          </p:txBody>
        </p:sp>
        <p:sp>
          <p:nvSpPr>
            <p:cNvPr id="17425" name="Text Box 13">
              <a:extLst>
                <a:ext uri="{FF2B5EF4-FFF2-40B4-BE49-F238E27FC236}">
                  <a16:creationId xmlns:a16="http://schemas.microsoft.com/office/drawing/2014/main" id="{F04EFF57-9B4E-448D-2F67-CBA46C5A1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90"/>
              <a:ext cx="373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7</a:t>
              </a:r>
              <a:endParaRPr lang="en-US" altLang="en-US" sz="2000"/>
            </a:p>
          </p:txBody>
        </p:sp>
        <p:sp>
          <p:nvSpPr>
            <p:cNvPr id="17426" name="Text Box 14">
              <a:extLst>
                <a:ext uri="{FF2B5EF4-FFF2-40B4-BE49-F238E27FC236}">
                  <a16:creationId xmlns:a16="http://schemas.microsoft.com/office/drawing/2014/main" id="{21F231D3-EA39-4F47-B44C-17D7BAC9A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6" y="3090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/>
                <a:t>8</a:t>
              </a:r>
              <a:endParaRPr lang="en-US" altLang="en-US" sz="2000"/>
            </a:p>
          </p:txBody>
        </p:sp>
        <p:sp>
          <p:nvSpPr>
            <p:cNvPr id="17427" name="Line 15">
              <a:extLst>
                <a:ext uri="{FF2B5EF4-FFF2-40B4-BE49-F238E27FC236}">
                  <a16:creationId xmlns:a16="http://schemas.microsoft.com/office/drawing/2014/main" id="{D5CBBB14-82AD-6EE6-B4F7-350F513C3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42"/>
              <a:ext cx="196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8" name="Text Box 16">
              <a:extLst>
                <a:ext uri="{FF2B5EF4-FFF2-40B4-BE49-F238E27FC236}">
                  <a16:creationId xmlns:a16="http://schemas.microsoft.com/office/drawing/2014/main" id="{C46B25AB-CE62-C96C-958A-64E2DA6B1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604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i="1">
                  <a:solidFill>
                    <a:schemeClr val="accent2"/>
                  </a:solidFill>
                </a:rPr>
                <a:t>t</a:t>
              </a:r>
            </a:p>
          </p:txBody>
        </p:sp>
      </p:grpSp>
      <p:sp>
        <p:nvSpPr>
          <p:cNvPr id="17414" name="Text Box 17">
            <a:extLst>
              <a:ext uri="{FF2B5EF4-FFF2-40B4-BE49-F238E27FC236}">
                <a16:creationId xmlns:a16="http://schemas.microsoft.com/office/drawing/2014/main" id="{77D62292-CFEF-1335-F18A-F29148824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19400"/>
            <a:ext cx="3200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5+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6=180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6+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8=180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8+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7=180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7+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5=180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17415" name="Text Box 19">
            <a:extLst>
              <a:ext uri="{FF2B5EF4-FFF2-40B4-BE49-F238E27FC236}">
                <a16:creationId xmlns:a16="http://schemas.microsoft.com/office/drawing/2014/main" id="{CBEC5D6A-5748-8C1B-26E0-F0DE60D7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19400"/>
            <a:ext cx="3200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1+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2=180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2+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4=180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4+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3=180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/>
              <a:t>3+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1=180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5617EE4C-147C-6B96-DE99-A9F7FAF5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Supplementary Angles/</a:t>
            </a:r>
            <a:b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Linear Pair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9B2A8D3F-C664-3F4F-07BB-6135C5E703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  <a:p>
            <a:pPr eaLnBrk="1" hangingPunct="1"/>
            <a:endParaRPr lang="en-US" altLang="en-US"/>
          </a:p>
        </p:txBody>
      </p:sp>
      <p:sp>
        <p:nvSpPr>
          <p:cNvPr id="18436" name="AutoShape 6">
            <a:extLst>
              <a:ext uri="{FF2B5EF4-FFF2-40B4-BE49-F238E27FC236}">
                <a16:creationId xmlns:a16="http://schemas.microsoft.com/office/drawing/2014/main" id="{B77454D0-5337-17E9-E3D5-931E075A77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28800" y="281622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8437" name="Line 7">
            <a:extLst>
              <a:ext uri="{FF2B5EF4-FFF2-40B4-BE49-F238E27FC236}">
                <a16:creationId xmlns:a16="http://schemas.microsoft.com/office/drawing/2014/main" id="{40EC7706-4836-6C1E-26B7-E39F2CCF6E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1200" y="281622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8">
            <a:extLst>
              <a:ext uri="{FF2B5EF4-FFF2-40B4-BE49-F238E27FC236}">
                <a16:creationId xmlns:a16="http://schemas.microsoft.com/office/drawing/2014/main" id="{323021E7-0794-C652-6933-AD21190E3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302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53F8378-3BBE-9612-2BA3-30F6395A1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3427413"/>
            <a:ext cx="5937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951583A6-48F7-6E88-6977-5FAED613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8096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66"/>
                </a:solidFill>
              </a:rPr>
              <a:t>72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0626BA6-D1EC-9BF8-14AE-E1A796F21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8302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8442" name="Line 17">
            <a:extLst>
              <a:ext uri="{FF2B5EF4-FFF2-40B4-BE49-F238E27FC236}">
                <a16:creationId xmlns:a16="http://schemas.microsoft.com/office/drawing/2014/main" id="{689E2C85-57E3-6BE9-704D-1B64DE8CD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79742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Text Box 18">
            <a:extLst>
              <a:ext uri="{FF2B5EF4-FFF2-40B4-BE49-F238E27FC236}">
                <a16:creationId xmlns:a16="http://schemas.microsoft.com/office/drawing/2014/main" id="{6F6F2987-41F5-0D61-0B01-9910BBCF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14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74288178-F448-7CD5-DF8B-4BA57755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3505200"/>
            <a:ext cx="8096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66"/>
                </a:solidFill>
              </a:rPr>
              <a:t>108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30ADC9BE-8CE0-307A-DD98-9650AAB2E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87788"/>
            <a:ext cx="8096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66"/>
                </a:solidFill>
              </a:rPr>
              <a:t>108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D24FD489-3608-15AE-55FB-74E54E645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2133600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i="1">
                <a:solidFill>
                  <a:schemeClr val="accent2"/>
                </a:solidFill>
              </a:rPr>
              <a:t>180 - 72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00" grpId="0"/>
      <p:bldP spid="12309" grpId="0"/>
      <p:bldP spid="12311" grpId="0"/>
      <p:bldP spid="123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BACF71B-9BB0-A7EC-9099-B260E187B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Corresponding Angles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04F9BE-82AA-40A8-8BEE-FD2FEEBBDD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Two angles that occupy corresponding positions.</a:t>
            </a:r>
          </a:p>
          <a:p>
            <a:pPr eaLnBrk="1" hangingPunct="1"/>
            <a:endParaRPr lang="en-US" altLang="en-US"/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ABE092B9-2F60-E8B8-1F21-838717C1BB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400" y="29241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8AEBFFBB-F976-FE6E-73FD-97E4D197AA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E955CE4D-2FDC-18AD-68E4-80F9173E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7ED255D5-3C33-18CB-7646-19801851E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124200"/>
            <a:ext cx="14192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66"/>
                </a:solidFill>
              </a:rPr>
              <a:t>Top Left</a:t>
            </a:r>
            <a:endParaRPr lang="en-US" altLang="en-US" b="1">
              <a:solidFill>
                <a:srgbClr val="CC0066"/>
              </a:solidFill>
              <a:sym typeface="Symbol" panose="05050102010706020507" pitchFamily="18" charset="2"/>
            </a:endParaRP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36F04B78-26C4-B846-1617-E190C9037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343690D9-FDDB-F531-FDF4-79EEF7E87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/>
              <a:t>t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D1809B6D-895D-D503-CB17-D217F81C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78388"/>
            <a:ext cx="14192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66"/>
                </a:solidFill>
              </a:rPr>
              <a:t>Top Left</a:t>
            </a:r>
            <a:endParaRPr lang="en-US" altLang="en-US" b="1">
              <a:solidFill>
                <a:srgbClr val="CC0066"/>
              </a:solidFill>
              <a:sym typeface="Symbol" panose="05050102010706020507" pitchFamily="18" charset="2"/>
            </a:endParaRP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6ABB53B4-A259-E683-1F2F-F6D79B48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5788"/>
            <a:ext cx="14192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800080"/>
                </a:solidFill>
              </a:rPr>
              <a:t>Top Right</a:t>
            </a:r>
            <a:endParaRPr lang="en-US" altLang="en-US" b="1">
              <a:solidFill>
                <a:srgbClr val="800080"/>
              </a:solidFill>
              <a:sym typeface="Symbol" panose="05050102010706020507" pitchFamily="18" charset="2"/>
            </a:endParaRP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FC550D53-1787-A411-B3E9-650CDBCD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4911725"/>
            <a:ext cx="14192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800080"/>
                </a:solidFill>
              </a:rPr>
              <a:t>Top Right</a:t>
            </a:r>
            <a:endParaRPr lang="en-US" altLang="en-US" b="1">
              <a:solidFill>
                <a:srgbClr val="800080"/>
              </a:solidFill>
              <a:sym typeface="Symbol" panose="05050102010706020507" pitchFamily="18" charset="2"/>
            </a:endParaRP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C89B38B6-0F87-EA1A-02A6-AFF9F5AB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2588"/>
            <a:ext cx="1752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Bottom Right</a:t>
            </a:r>
            <a:endParaRPr lang="en-US" altLang="en-US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61425CCE-A99A-B522-1965-5BB11769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868988"/>
            <a:ext cx="1752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Bottom Right</a:t>
            </a:r>
            <a:endParaRPr lang="en-US" altLang="en-US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D8B61F4A-CDF1-6E60-922C-85C4C8ACD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16388"/>
            <a:ext cx="14954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9900"/>
                </a:solidFill>
              </a:rPr>
              <a:t>Bottom Left</a:t>
            </a:r>
            <a:endParaRPr lang="en-US" altLang="en-US" b="1">
              <a:solidFill>
                <a:srgbClr val="009900"/>
              </a:solidFill>
              <a:sym typeface="Symbol" panose="05050102010706020507" pitchFamily="18" charset="2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1FEBBED0-4B35-6425-5757-D08E6FB43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14954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9900"/>
                </a:solidFill>
              </a:rPr>
              <a:t>Bottom Left</a:t>
            </a:r>
            <a:endParaRPr lang="en-US" altLang="en-US" b="1">
              <a:solidFill>
                <a:srgbClr val="009900"/>
              </a:solidFill>
              <a:sym typeface="Symbol" panose="05050102010706020507" pitchFamily="18" charset="2"/>
            </a:endParaRP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8CA23089-6721-4230-45A3-0F2D8661B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CC0066"/>
                </a:solidFill>
              </a:rPr>
              <a:t>1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= 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</a:rPr>
              <a:t>5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2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=</a:t>
            </a:r>
            <a:r>
              <a:rPr lang="en-US" altLang="en-US" sz="4000">
                <a:solidFill>
                  <a:srgbClr val="800080"/>
                </a:solidFill>
              </a:rPr>
              <a:t> 6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3 =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7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chemeClr val="hlink"/>
                </a:solidFill>
              </a:rPr>
              <a:t>4 </a:t>
            </a:r>
            <a:r>
              <a:rPr lang="en-US" altLang="en-US" sz="4000">
                <a:solidFill>
                  <a:schemeClr val="hlink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chemeClr val="hlink"/>
                </a:solidFill>
              </a:rPr>
              <a:t> </a:t>
            </a:r>
            <a:r>
              <a:rPr lang="en-US" altLang="en-US" sz="4000">
                <a:solidFill>
                  <a:schemeClr val="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chemeClr val="hlink"/>
                </a:solidFill>
              </a:rPr>
              <a:t> 8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A32DE91A-510A-AE98-E3CE-EC229658595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429000"/>
            <a:ext cx="1430338" cy="2740025"/>
            <a:chOff x="1296" y="2160"/>
            <a:chExt cx="901" cy="1726"/>
          </a:xfrm>
        </p:grpSpPr>
        <p:sp>
          <p:nvSpPr>
            <p:cNvPr id="19476" name="Text Box 22">
              <a:extLst>
                <a:ext uri="{FF2B5EF4-FFF2-40B4-BE49-F238E27FC236}">
                  <a16:creationId xmlns:a16="http://schemas.microsoft.com/office/drawing/2014/main" id="{F5C2D5AC-3AF6-794C-EEA2-90BB83C7F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6" y="2160"/>
              <a:ext cx="374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1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77" name="Text Box 23">
              <a:extLst>
                <a:ext uri="{FF2B5EF4-FFF2-40B4-BE49-F238E27FC236}">
                  <a16:creationId xmlns:a16="http://schemas.microsoft.com/office/drawing/2014/main" id="{6C15CC2F-F7BA-A423-0F57-23161E5B2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161"/>
              <a:ext cx="37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2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78" name="Text Box 24">
              <a:extLst>
                <a:ext uri="{FF2B5EF4-FFF2-40B4-BE49-F238E27FC236}">
                  <a16:creationId xmlns:a16="http://schemas.microsoft.com/office/drawing/2014/main" id="{1559D110-F52F-B2C7-BBB0-AFD32DCC5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96"/>
              <a:ext cx="37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3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79" name="Text Box 25">
              <a:extLst>
                <a:ext uri="{FF2B5EF4-FFF2-40B4-BE49-F238E27FC236}">
                  <a16:creationId xmlns:a16="http://schemas.microsoft.com/office/drawing/2014/main" id="{B31DD969-8CBB-E71E-E9A8-17A22A147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6" y="2496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4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80" name="Text Box 26">
              <a:extLst>
                <a:ext uri="{FF2B5EF4-FFF2-40B4-BE49-F238E27FC236}">
                  <a16:creationId xmlns:a16="http://schemas.microsoft.com/office/drawing/2014/main" id="{919D0B95-3276-5471-868D-A64DC345A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120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5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81" name="Text Box 27">
              <a:extLst>
                <a:ext uri="{FF2B5EF4-FFF2-40B4-BE49-F238E27FC236}">
                  <a16:creationId xmlns:a16="http://schemas.microsoft.com/office/drawing/2014/main" id="{F3B2F7B7-0773-83B5-BCC0-39247F7D0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2" y="3122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6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82" name="Text Box 28">
              <a:extLst>
                <a:ext uri="{FF2B5EF4-FFF2-40B4-BE49-F238E27FC236}">
                  <a16:creationId xmlns:a16="http://schemas.microsoft.com/office/drawing/2014/main" id="{3F12B68D-D1E8-E24A-1865-555129D1C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504"/>
              <a:ext cx="373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7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19483" name="Text Box 29">
              <a:extLst>
                <a:ext uri="{FF2B5EF4-FFF2-40B4-BE49-F238E27FC236}">
                  <a16:creationId xmlns:a16="http://schemas.microsoft.com/office/drawing/2014/main" id="{AFA7EB87-1624-6DD4-6473-1694F6D2B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504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2"/>
                  </a:solidFill>
                </a:rPr>
                <a:t>8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</p:grpSp>
      <p:sp>
        <p:nvSpPr>
          <p:cNvPr id="19475" name="Rectangle 31">
            <a:extLst>
              <a:ext uri="{FF2B5EF4-FFF2-40B4-BE49-F238E27FC236}">
                <a16:creationId xmlns:a16="http://schemas.microsoft.com/office/drawing/2014/main" id="{F22452B7-7892-E6FA-3AC4-DDED85EA9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3246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8" grpId="0"/>
      <p:bldP spid="5131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1">
            <a:extLst>
              <a:ext uri="{FF2B5EF4-FFF2-40B4-BE49-F238E27FC236}">
                <a16:creationId xmlns:a16="http://schemas.microsoft.com/office/drawing/2014/main" id="{A2067544-35CB-145B-B0C4-6E3E9F478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Corresponding Angles</a:t>
            </a:r>
          </a:p>
        </p:txBody>
      </p:sp>
      <p:sp>
        <p:nvSpPr>
          <p:cNvPr id="20483" name="Rectangle 22">
            <a:extLst>
              <a:ext uri="{FF2B5EF4-FFF2-40B4-BE49-F238E27FC236}">
                <a16:creationId xmlns:a16="http://schemas.microsoft.com/office/drawing/2014/main" id="{052FD628-6C65-1BEE-765C-3F79F0FD86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</p:txBody>
      </p:sp>
      <p:sp>
        <p:nvSpPr>
          <p:cNvPr id="20484" name="AutoShape 23">
            <a:extLst>
              <a:ext uri="{FF2B5EF4-FFF2-40B4-BE49-F238E27FC236}">
                <a16:creationId xmlns:a16="http://schemas.microsoft.com/office/drawing/2014/main" id="{241E9D47-2F21-4D0D-187D-34A05ABB36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5" name="Line 24">
            <a:extLst>
              <a:ext uri="{FF2B5EF4-FFF2-40B4-BE49-F238E27FC236}">
                <a16:creationId xmlns:a16="http://schemas.microsoft.com/office/drawing/2014/main" id="{37A60D90-0475-F8D8-0B67-40A59519D7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6" name="Line 25">
            <a:extLst>
              <a:ext uri="{FF2B5EF4-FFF2-40B4-BE49-F238E27FC236}">
                <a16:creationId xmlns:a16="http://schemas.microsoft.com/office/drawing/2014/main" id="{F22464D8-FBF4-4249-FDCC-B2FD77125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7" name="Text Box 26">
            <a:extLst>
              <a:ext uri="{FF2B5EF4-FFF2-40B4-BE49-F238E27FC236}">
                <a16:creationId xmlns:a16="http://schemas.microsoft.com/office/drawing/2014/main" id="{CD2165EA-A7B7-73B0-DD25-71F0D8EE8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59163"/>
            <a:ext cx="99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0488" name="Text Box 27">
            <a:extLst>
              <a:ext uri="{FF2B5EF4-FFF2-40B4-BE49-F238E27FC236}">
                <a16:creationId xmlns:a16="http://schemas.microsoft.com/office/drawing/2014/main" id="{3839CD6C-5F25-BB6A-083C-1030D5E5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20489" name="Text Box 28">
            <a:extLst>
              <a:ext uri="{FF2B5EF4-FFF2-40B4-BE49-F238E27FC236}">
                <a16:creationId xmlns:a16="http://schemas.microsoft.com/office/drawing/2014/main" id="{09F34131-7CC4-C2C8-BA75-730E5EDD8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D601A0AE-958F-965D-CDCF-0B18F9531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43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3205D18-E6FB-8754-1658-3BE8B679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/>
          </a:p>
        </p:txBody>
      </p:sp>
      <p:sp>
        <p:nvSpPr>
          <p:cNvPr id="20492" name="Text Box 33">
            <a:extLst>
              <a:ext uri="{FF2B5EF4-FFF2-40B4-BE49-F238E27FC236}">
                <a16:creationId xmlns:a16="http://schemas.microsoft.com/office/drawing/2014/main" id="{A3B24A3A-5F54-C732-270D-20EA1393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20493" name="Line 34">
            <a:extLst>
              <a:ext uri="{FF2B5EF4-FFF2-40B4-BE49-F238E27FC236}">
                <a16:creationId xmlns:a16="http://schemas.microsoft.com/office/drawing/2014/main" id="{145DC350-BC45-B2A8-7120-DDFE81703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4" name="Text Box 35">
            <a:extLst>
              <a:ext uri="{FF2B5EF4-FFF2-40B4-BE49-F238E27FC236}">
                <a16:creationId xmlns:a16="http://schemas.microsoft.com/office/drawing/2014/main" id="{F8EADEB3-2541-3DE4-605A-29B2A8C33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0495" name="Text Box 36">
            <a:extLst>
              <a:ext uri="{FF2B5EF4-FFF2-40B4-BE49-F238E27FC236}">
                <a16:creationId xmlns:a16="http://schemas.microsoft.com/office/drawing/2014/main" id="{9B462E65-44D1-D369-E27D-3129EBAAB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083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35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47C8ACBC-CF2C-8432-F4DF-4AD7E8E14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2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9" name="Rectangle 35">
            <a:extLst>
              <a:ext uri="{FF2B5EF4-FFF2-40B4-BE49-F238E27FC236}">
                <a16:creationId xmlns:a16="http://schemas.microsoft.com/office/drawing/2014/main" id="{44A9A8E5-6C0C-2EE2-C3AC-191CC5CC1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Rectangle 34">
            <a:extLst>
              <a:ext uri="{FF2B5EF4-FFF2-40B4-BE49-F238E27FC236}">
                <a16:creationId xmlns:a16="http://schemas.microsoft.com/office/drawing/2014/main" id="{25B562B1-B52B-25DB-1D70-17895A2E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"/>
            <a:ext cx="24384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7DBFD263-0170-E44D-A84E-C551923348F4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3886200"/>
            <a:ext cx="3355975" cy="1600200"/>
          </a:xfrm>
          <a:prstGeom prst="rect">
            <a:avLst/>
          </a:prstGeom>
          <a:solidFill>
            <a:srgbClr val="FFFF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B8D2B860-86C9-467A-DC33-03BA2FC74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17738264-D250-CA71-A04D-E1F07386E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0730463-0148-F475-BC68-A4950C3CB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Alternate Interior Angles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BCCCC65-4CE2-33B7-E4E8-0090FD0D4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Two angles that lie between parallel lines on opposite sides of the transversal</a:t>
            </a:r>
          </a:p>
          <a:p>
            <a:pPr eaLnBrk="1" hangingPunct="1"/>
            <a:endParaRPr lang="en-US" altLang="en-US"/>
          </a:p>
        </p:txBody>
      </p:sp>
      <p:sp>
        <p:nvSpPr>
          <p:cNvPr id="21513" name="AutoShape 4">
            <a:extLst>
              <a:ext uri="{FF2B5EF4-FFF2-40B4-BE49-F238E27FC236}">
                <a16:creationId xmlns:a16="http://schemas.microsoft.com/office/drawing/2014/main" id="{C1FA5B71-9FAF-9F09-4EF4-20B11C981B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600" y="2895600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14" name="Line 5">
            <a:extLst>
              <a:ext uri="{FF2B5EF4-FFF2-40B4-BE49-F238E27FC236}">
                <a16:creationId xmlns:a16="http://schemas.microsoft.com/office/drawing/2014/main" id="{813B2D56-82BE-FE34-E3A4-33102ACBA2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6">
            <a:extLst>
              <a:ext uri="{FF2B5EF4-FFF2-40B4-BE49-F238E27FC236}">
                <a16:creationId xmlns:a16="http://schemas.microsoft.com/office/drawing/2014/main" id="{FDF0E023-410D-8050-9640-A3DD6240B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8">
            <a:extLst>
              <a:ext uri="{FF2B5EF4-FFF2-40B4-BE49-F238E27FC236}">
                <a16:creationId xmlns:a16="http://schemas.microsoft.com/office/drawing/2014/main" id="{55EC32D1-07B0-EFF0-1186-8F1DF79AB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Text Box 9">
            <a:extLst>
              <a:ext uri="{FF2B5EF4-FFF2-40B4-BE49-F238E27FC236}">
                <a16:creationId xmlns:a16="http://schemas.microsoft.com/office/drawing/2014/main" id="{7B470AD3-1800-3D11-0A62-69A928D7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/>
              <a:t>t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CF05F491-16AD-AD91-6EA3-D0E0395C2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3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800080"/>
                </a:solidFill>
              </a:rPr>
              <a:t>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800080"/>
                </a:solidFill>
              </a:rPr>
              <a:t> 6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4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5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6C23ACDB-12DE-0936-F66B-B746D190D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CDB52DB5-1380-DFCB-CE0B-182FE8F5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1521" name="Text Box 21">
            <a:extLst>
              <a:ext uri="{FF2B5EF4-FFF2-40B4-BE49-F238E27FC236}">
                <a16:creationId xmlns:a16="http://schemas.microsoft.com/office/drawing/2014/main" id="{390201CC-3F46-422F-3B8F-2FFBAF7FB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1522" name="Text Box 22">
            <a:extLst>
              <a:ext uri="{FF2B5EF4-FFF2-40B4-BE49-F238E27FC236}">
                <a16:creationId xmlns:a16="http://schemas.microsoft.com/office/drawing/2014/main" id="{7DECBE00-B5CD-AF22-7019-A98E8CF7E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1523" name="Text Box 23">
            <a:extLst>
              <a:ext uri="{FF2B5EF4-FFF2-40B4-BE49-F238E27FC236}">
                <a16:creationId xmlns:a16="http://schemas.microsoft.com/office/drawing/2014/main" id="{0C6BD54B-C9CF-C387-46F4-C682EA4CB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1524" name="Text Box 24">
            <a:extLst>
              <a:ext uri="{FF2B5EF4-FFF2-40B4-BE49-F238E27FC236}">
                <a16:creationId xmlns:a16="http://schemas.microsoft.com/office/drawing/2014/main" id="{13735FAB-269F-31BF-A664-FB39B6A23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82022886-4C28-1A97-045A-8384E348A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F3661CDE-13B3-3CAB-3C50-7103DF1CF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20" name="Line 36">
            <a:extLst>
              <a:ext uri="{FF2B5EF4-FFF2-40B4-BE49-F238E27FC236}">
                <a16:creationId xmlns:a16="http://schemas.microsoft.com/office/drawing/2014/main" id="{53E1FD96-2EED-96B6-9D12-3104A12568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1" name="AutoShape 37">
            <a:extLst>
              <a:ext uri="{FF2B5EF4-FFF2-40B4-BE49-F238E27FC236}">
                <a16:creationId xmlns:a16="http://schemas.microsoft.com/office/drawing/2014/main" id="{9D3B2FD7-0637-78F2-478A-FD34DD22CF99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2209007" y="3713956"/>
            <a:ext cx="1009650" cy="820737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3701 h 21600"/>
              <a:gd name="T4" fmla="*/ 1102998475 w 21600"/>
              <a:gd name="T5" fmla="*/ 85799397 h 21600"/>
              <a:gd name="T6" fmla="*/ 1670634344 w 21600"/>
              <a:gd name="T7" fmla="*/ 13517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22" name="AutoShape 38">
            <a:extLst>
              <a:ext uri="{FF2B5EF4-FFF2-40B4-BE49-F238E27FC236}">
                <a16:creationId xmlns:a16="http://schemas.microsoft.com/office/drawing/2014/main" id="{838AD7DF-9A3A-1D4F-6DF0-0EAA7F695280}"/>
              </a:ext>
            </a:extLst>
          </p:cNvPr>
          <p:cNvSpPr>
            <a:spLocks noChangeArrowheads="1"/>
          </p:cNvSpPr>
          <p:nvPr/>
        </p:nvSpPr>
        <p:spPr bwMode="auto">
          <a:xfrm rot="3543867">
            <a:off x="1969294" y="48887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23" name="AutoShape 39">
            <a:extLst>
              <a:ext uri="{FF2B5EF4-FFF2-40B4-BE49-F238E27FC236}">
                <a16:creationId xmlns:a16="http://schemas.microsoft.com/office/drawing/2014/main" id="{01796895-5559-6FB8-0CD7-46F988C82A7A}"/>
              </a:ext>
            </a:extLst>
          </p:cNvPr>
          <p:cNvSpPr>
            <a:spLocks noChangeArrowheads="1"/>
          </p:cNvSpPr>
          <p:nvPr/>
        </p:nvSpPr>
        <p:spPr bwMode="auto">
          <a:xfrm rot="7744192">
            <a:off x="2285207" y="3713956"/>
            <a:ext cx="1009650" cy="820737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3701 h 21600"/>
              <a:gd name="T4" fmla="*/ 1102998475 w 21600"/>
              <a:gd name="T5" fmla="*/ 85799397 h 21600"/>
              <a:gd name="T6" fmla="*/ 1670634344 w 21600"/>
              <a:gd name="T7" fmla="*/ 13517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24" name="AutoShape 40">
            <a:extLst>
              <a:ext uri="{FF2B5EF4-FFF2-40B4-BE49-F238E27FC236}">
                <a16:creationId xmlns:a16="http://schemas.microsoft.com/office/drawing/2014/main" id="{8A9D48E3-C6D5-46EB-5744-5F09EE03BDA7}"/>
              </a:ext>
            </a:extLst>
          </p:cNvPr>
          <p:cNvSpPr>
            <a:spLocks noChangeArrowheads="1"/>
          </p:cNvSpPr>
          <p:nvPr/>
        </p:nvSpPr>
        <p:spPr bwMode="auto">
          <a:xfrm rot="-3510608">
            <a:off x="2045494" y="48887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9" grpId="0" animBg="1"/>
      <p:bldP spid="16418" grpId="0" animBg="1"/>
      <p:bldP spid="16415" grpId="0" animBg="1"/>
      <p:bldP spid="16417" grpId="0" animBg="1"/>
      <p:bldP spid="16417" grpId="1" animBg="1"/>
      <p:bldP spid="16414" grpId="0" animBg="1"/>
      <p:bldP spid="16387" grpId="0" build="p"/>
      <p:bldP spid="16401" grpId="0"/>
      <p:bldP spid="16403" grpId="0"/>
      <p:bldP spid="16404" grpId="0"/>
      <p:bldP spid="16409" grpId="0"/>
      <p:bldP spid="16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D96DDB2-E940-CF3A-9B62-1A7FEB968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Alternate Interior</a:t>
            </a: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Angles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4B9ED6-1F93-1006-3D82-0D8232E782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3B371575-3DFD-FB74-DE7E-283D8F3511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82373263-C4A4-31F9-14FB-A01DC90F3E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4F48ACB6-3A99-E2BA-E6CF-D301F85DA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D0841D00-736E-DF4B-1546-B7181608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62400"/>
            <a:ext cx="990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82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779C551C-7BC0-A3D6-9269-F92891379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386D9F18-AD44-DD01-EE73-D0444318A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422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22538" name="Text Box 11">
            <a:extLst>
              <a:ext uri="{FF2B5EF4-FFF2-40B4-BE49-F238E27FC236}">
                <a16:creationId xmlns:a16="http://schemas.microsoft.com/office/drawing/2014/main" id="{628CBD9F-5C2F-7BDC-DBF6-D268A170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/>
          </a:p>
        </p:txBody>
      </p:sp>
      <p:sp>
        <p:nvSpPr>
          <p:cNvPr id="22539" name="Text Box 12">
            <a:extLst>
              <a:ext uri="{FF2B5EF4-FFF2-40B4-BE49-F238E27FC236}">
                <a16:creationId xmlns:a16="http://schemas.microsoft.com/office/drawing/2014/main" id="{9A36FDC5-C6BE-2735-9F41-516EB6483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B4447A7-B4B7-27C9-4356-3D272B753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1" name="Text Box 14">
            <a:extLst>
              <a:ext uri="{FF2B5EF4-FFF2-40B4-BE49-F238E27FC236}">
                <a16:creationId xmlns:a16="http://schemas.microsoft.com/office/drawing/2014/main" id="{B482DAA1-1CDB-D01C-FB2B-87178293D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2542" name="Text Box 15">
            <a:extLst>
              <a:ext uri="{FF2B5EF4-FFF2-40B4-BE49-F238E27FC236}">
                <a16:creationId xmlns:a16="http://schemas.microsoft.com/office/drawing/2014/main" id="{282D0A1A-8E96-B11D-7052-91265DB4F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227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98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DF2199A2-0F43-49DF-BE57-80A675283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82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" name="Rectangle 30">
            <a:extLst>
              <a:ext uri="{FF2B5EF4-FFF2-40B4-BE49-F238E27FC236}">
                <a16:creationId xmlns:a16="http://schemas.microsoft.com/office/drawing/2014/main" id="{8F5E620C-69C5-0026-09B1-62F3BA654670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838200" y="5486400"/>
            <a:ext cx="3355975" cy="685800"/>
          </a:xfrm>
          <a:prstGeom prst="rect">
            <a:avLst/>
          </a:prstGeom>
          <a:solidFill>
            <a:srgbClr val="FFFF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2EF2E21-21B3-9566-9BA9-2879C4D1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F9D2244-EE02-32C4-41F9-9FA3D663B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"/>
            <a:ext cx="24384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4B37F2C-0A2A-E1BC-3BA7-A9936149E1B6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2971800"/>
            <a:ext cx="3355975" cy="838200"/>
          </a:xfrm>
          <a:prstGeom prst="rect">
            <a:avLst/>
          </a:prstGeom>
          <a:solidFill>
            <a:srgbClr val="FFFF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8C8A9BA-051E-DDFE-2AA8-6506D64CC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B92E20EA-2FA4-449F-0CAC-7F1F835AE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E865E96-9AE4-F8CB-EDDA-184D9F03D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Alternate Exterior Angles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013FAD80-16A2-D3EE-644B-0838D7987A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Two angles that lie outside parallel lines on opposite sides of the transversal</a:t>
            </a:r>
          </a:p>
          <a:p>
            <a:pPr eaLnBrk="1" hangingPunct="1"/>
            <a:endParaRPr lang="en-US" altLang="en-US"/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55D24359-D604-731D-2AFA-D2FE159777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27EB9AE4-42C7-6331-BAAF-2A980F7C5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B255824C-DDB8-E8EB-2672-7580681CF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7C61B791-3BE8-B166-6DD8-867413A5E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/>
              <a:t>t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245CC0D5-75B7-34C8-55D1-50B38A869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2 =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800080"/>
                </a:solidFill>
              </a:rPr>
              <a:t> 7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1 =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8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73A265F3-9B0A-7C8D-9C9B-DFEFCCC63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A098F332-6286-913B-179E-C25BE8289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C71209AB-FF51-F122-CDF1-7964D9D57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4A309BA3-5BD2-8959-A6FE-819428F79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6E8897BF-4136-C3FC-B74E-F25A4D150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2FEE2F55-FC05-6641-8E4D-5F9EF87C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3573" name="Text Box 21">
            <a:extLst>
              <a:ext uri="{FF2B5EF4-FFF2-40B4-BE49-F238E27FC236}">
                <a16:creationId xmlns:a16="http://schemas.microsoft.com/office/drawing/2014/main" id="{996A041D-6351-3618-BC4E-7B176FA4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E8DBDA2E-EE37-981F-11A1-83F9D34F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ABCA6CA1-955D-5DDC-ED7B-DFC487BCC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8" name="AutoShape 26">
            <a:extLst>
              <a:ext uri="{FF2B5EF4-FFF2-40B4-BE49-F238E27FC236}">
                <a16:creationId xmlns:a16="http://schemas.microsoft.com/office/drawing/2014/main" id="{54B2B5FE-EFA1-736D-A7C6-3FFBF38EC853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1886744" y="5276056"/>
            <a:ext cx="1009650" cy="820738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4018 h 21600"/>
              <a:gd name="T4" fmla="*/ 1102998475 w 21600"/>
              <a:gd name="T5" fmla="*/ 85801021 h 21600"/>
              <a:gd name="T6" fmla="*/ 1670634344 w 21600"/>
              <a:gd name="T7" fmla="*/ 135174018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9" name="AutoShape 27">
            <a:extLst>
              <a:ext uri="{FF2B5EF4-FFF2-40B4-BE49-F238E27FC236}">
                <a16:creationId xmlns:a16="http://schemas.microsoft.com/office/drawing/2014/main" id="{2D21444E-BB19-A546-BF3B-065984DA936E}"/>
              </a:ext>
            </a:extLst>
          </p:cNvPr>
          <p:cNvSpPr>
            <a:spLocks noChangeArrowheads="1"/>
          </p:cNvSpPr>
          <p:nvPr/>
        </p:nvSpPr>
        <p:spPr bwMode="auto">
          <a:xfrm rot="3543867">
            <a:off x="2426494" y="32885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60" name="AutoShape 28">
            <a:extLst>
              <a:ext uri="{FF2B5EF4-FFF2-40B4-BE49-F238E27FC236}">
                <a16:creationId xmlns:a16="http://schemas.microsoft.com/office/drawing/2014/main" id="{2DB459D2-D835-31CB-5257-0E4E9856E61C}"/>
              </a:ext>
            </a:extLst>
          </p:cNvPr>
          <p:cNvSpPr>
            <a:spLocks noChangeArrowheads="1"/>
          </p:cNvSpPr>
          <p:nvPr/>
        </p:nvSpPr>
        <p:spPr bwMode="auto">
          <a:xfrm rot="7744192">
            <a:off x="2115344" y="5199856"/>
            <a:ext cx="1009650" cy="820738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4018 h 21600"/>
              <a:gd name="T4" fmla="*/ 1102998475 w 21600"/>
              <a:gd name="T5" fmla="*/ 85801021 h 21600"/>
              <a:gd name="T6" fmla="*/ 1670634344 w 21600"/>
              <a:gd name="T7" fmla="*/ 135174018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61" name="AutoShape 29">
            <a:extLst>
              <a:ext uri="{FF2B5EF4-FFF2-40B4-BE49-F238E27FC236}">
                <a16:creationId xmlns:a16="http://schemas.microsoft.com/office/drawing/2014/main" id="{84FB5DA1-A965-C164-34A4-F0EC3C89B492}"/>
              </a:ext>
            </a:extLst>
          </p:cNvPr>
          <p:cNvSpPr>
            <a:spLocks noChangeArrowheads="1"/>
          </p:cNvSpPr>
          <p:nvPr/>
        </p:nvSpPr>
        <p:spPr bwMode="auto">
          <a:xfrm rot="-3510608">
            <a:off x="2350294" y="32123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2" grpId="0" animBg="1"/>
      <p:bldP spid="18434" grpId="0" animBg="1"/>
      <p:bldP spid="18435" grpId="0" animBg="1"/>
      <p:bldP spid="18436" grpId="0" animBg="1"/>
      <p:bldP spid="18437" grpId="0" animBg="1"/>
      <p:bldP spid="18437" grpId="1" animBg="1"/>
      <p:bldP spid="18438" grpId="0" animBg="1"/>
      <p:bldP spid="18440" grpId="0" build="p"/>
      <p:bldP spid="18446" grpId="0"/>
      <p:bldP spid="18449" grpId="0"/>
      <p:bldP spid="18450" grpId="0"/>
      <p:bldP spid="18451" grpId="0"/>
      <p:bldP spid="184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04A1D8F-E0F6-0FD2-ABF2-C2243083F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Alternate Exterior</a:t>
            </a: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Angles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7ED64A4-B3DF-CD81-EC4A-4FD5A4C16E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35499B22-84A7-A191-8FFD-95C9357478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3D7A84B4-5BDD-E726-7711-684ED67B58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AC9A36A4-ACF0-9858-7E29-9273AE942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8D63BDC3-B8C4-249E-0492-84349574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990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120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8519F591-3046-A46B-1E45-9E285E7B3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FF14B40D-A5E2-A0A3-9300-9A912809F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03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15F37BBD-63EC-13A7-448A-C65C89196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/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D0A87B43-FE74-C3A2-719D-EC9520BED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99C26BE1-727A-ECE4-D565-5BCBA47F6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5363A2F9-653D-6173-BBA0-983F573DC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21DDD66C-5AA9-A144-7C8B-96E990897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8799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60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5F662C03-E4A1-780F-D02D-E5BAC2C9A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768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120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7971BD8-3E8E-C318-4307-92DD8A7E8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805E5D2-1806-380F-1756-F3D34B039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3400"/>
            <a:ext cx="3048000" cy="533400"/>
          </a:xfrm>
          <a:prstGeom prst="rect">
            <a:avLst/>
          </a:prstGeom>
          <a:gradFill rotWithShape="1">
            <a:gsLst>
              <a:gs pos="0">
                <a:srgbClr val="FFC5E2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594B0F6-5A32-88D7-1016-6E099108E54B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3886200"/>
            <a:ext cx="3355975" cy="1600200"/>
          </a:xfrm>
          <a:prstGeom prst="rect">
            <a:avLst/>
          </a:prstGeom>
          <a:solidFill>
            <a:srgbClr val="FFFF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21294D9-11EA-DCBE-835B-1B8DAD261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DA671EC-88BC-DC30-E1E7-2C6A83B3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0316D81-23C0-7E65-5CC4-7A6E8626D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Consecutive Interior Angles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F3D02D46-8041-3094-5AA4-6E80A74283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Two angles that lie between parallel lines on the same sides of the transversal</a:t>
            </a:r>
          </a:p>
          <a:p>
            <a:pPr eaLnBrk="1" hangingPunct="1"/>
            <a:endParaRPr lang="en-US" altLang="en-US"/>
          </a:p>
        </p:txBody>
      </p:sp>
      <p:sp>
        <p:nvSpPr>
          <p:cNvPr id="25609" name="AutoShape 9">
            <a:extLst>
              <a:ext uri="{FF2B5EF4-FFF2-40B4-BE49-F238E27FC236}">
                <a16:creationId xmlns:a16="http://schemas.microsoft.com/office/drawing/2014/main" id="{D723DCEB-3CE0-FBDD-F185-EFA599EAC7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600" y="2895600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622861AC-C384-7FF7-86D6-4FC98B3483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BAD4FD75-DC1C-97C3-3678-CB958D70D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97A4F989-619E-4287-B0A9-315AD7EB6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3857C744-1856-74CC-E8EB-D5613BA9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/>
              <a:t>t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AF7C7730-F2E0-F79C-845F-AA3279D8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79725"/>
            <a:ext cx="3657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3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+</a:t>
            </a:r>
            <a:r>
              <a:rPr lang="en-US" altLang="en-US" sz="4000">
                <a:solidFill>
                  <a:srgbClr val="800080"/>
                </a:solidFill>
              </a:rPr>
              <a:t>5 = 180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4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+</a:t>
            </a:r>
            <a:r>
              <a:rPr lang="en-US" altLang="en-US" sz="4000">
                <a:solidFill>
                  <a:srgbClr val="009900"/>
                </a:solidFill>
              </a:rPr>
              <a:t>6 = 180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15063D69-29CE-1652-5429-12F7ABBC8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8D731FD0-1123-FD22-7D49-26F197E8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13F70BF3-726A-B1E4-FAFF-36DBFEFA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7E41A3F4-B760-CD67-BDC2-9C826AAA9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5619" name="Text Box 19">
            <a:extLst>
              <a:ext uri="{FF2B5EF4-FFF2-40B4-BE49-F238E27FC236}">
                <a16:creationId xmlns:a16="http://schemas.microsoft.com/office/drawing/2014/main" id="{DEF1B499-43FC-0354-190A-627ACCC30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id="{BB38E588-5ED9-8451-0A54-71F87E17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7E4106C7-AA9C-43E2-6E40-F90A81635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50" name="Text Box 22">
            <a:extLst>
              <a:ext uri="{FF2B5EF4-FFF2-40B4-BE49-F238E27FC236}">
                <a16:creationId xmlns:a16="http://schemas.microsoft.com/office/drawing/2014/main" id="{4B448EAF-95CF-9A96-2E5E-4BE7DDAE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63EC976F-23EE-2646-6641-5EF80AF173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A43940BD-3FCF-A23B-EAD0-E9352E20D957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2209007" y="3713956"/>
            <a:ext cx="1009650" cy="820737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3701 h 21600"/>
              <a:gd name="T4" fmla="*/ 1102998475 w 21600"/>
              <a:gd name="T5" fmla="*/ 85799397 h 21600"/>
              <a:gd name="T6" fmla="*/ 1670634344 w 21600"/>
              <a:gd name="T7" fmla="*/ 13517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6FECC88C-38A4-1151-1313-17C420A37D1F}"/>
              </a:ext>
            </a:extLst>
          </p:cNvPr>
          <p:cNvSpPr>
            <a:spLocks noChangeArrowheads="1"/>
          </p:cNvSpPr>
          <p:nvPr/>
        </p:nvSpPr>
        <p:spPr bwMode="auto">
          <a:xfrm rot="3543867">
            <a:off x="1969294" y="48887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0D333138-1DD8-3B16-FE99-FB100571E8EB}"/>
              </a:ext>
            </a:extLst>
          </p:cNvPr>
          <p:cNvSpPr>
            <a:spLocks noChangeArrowheads="1"/>
          </p:cNvSpPr>
          <p:nvPr/>
        </p:nvSpPr>
        <p:spPr bwMode="auto">
          <a:xfrm rot="7744192">
            <a:off x="2285207" y="3713956"/>
            <a:ext cx="1009650" cy="820737"/>
          </a:xfrm>
          <a:custGeom>
            <a:avLst/>
            <a:gdLst>
              <a:gd name="T0" fmla="*/ 1102998475 w 21600"/>
              <a:gd name="T1" fmla="*/ 0 h 21600"/>
              <a:gd name="T2" fmla="*/ 535362419 w 21600"/>
              <a:gd name="T3" fmla="*/ 135173701 h 21600"/>
              <a:gd name="T4" fmla="*/ 1102998475 w 21600"/>
              <a:gd name="T5" fmla="*/ 85799397 h 21600"/>
              <a:gd name="T6" fmla="*/ 1670634344 w 21600"/>
              <a:gd name="T7" fmla="*/ 13517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49 w 21600"/>
              <a:gd name="T13" fmla="*/ 0 h 21600"/>
              <a:gd name="T14" fmla="*/ 18451 w 21600"/>
              <a:gd name="T15" fmla="*/ 42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3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-1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57" name="AutoShape 29">
            <a:extLst>
              <a:ext uri="{FF2B5EF4-FFF2-40B4-BE49-F238E27FC236}">
                <a16:creationId xmlns:a16="http://schemas.microsoft.com/office/drawing/2014/main" id="{4775FE90-8AC8-CB86-B077-6C836269E063}"/>
              </a:ext>
            </a:extLst>
          </p:cNvPr>
          <p:cNvSpPr>
            <a:spLocks noChangeArrowheads="1"/>
          </p:cNvSpPr>
          <p:nvPr/>
        </p:nvSpPr>
        <p:spPr bwMode="auto">
          <a:xfrm rot="-3510608">
            <a:off x="2045494" y="4888706"/>
            <a:ext cx="990600" cy="966788"/>
          </a:xfrm>
          <a:custGeom>
            <a:avLst/>
            <a:gdLst>
              <a:gd name="T0" fmla="*/ 1041734762 w 21600"/>
              <a:gd name="T1" fmla="*/ 0 h 21600"/>
              <a:gd name="T2" fmla="*/ 525690134 w 21600"/>
              <a:gd name="T3" fmla="*/ 195293701 h 21600"/>
              <a:gd name="T4" fmla="*/ 1041734762 w 21600"/>
              <a:gd name="T5" fmla="*/ 117373705 h 21600"/>
              <a:gd name="T6" fmla="*/ 1557779574 w 21600"/>
              <a:gd name="T7" fmla="*/ 1952937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26 w 21600"/>
              <a:gd name="T13" fmla="*/ 0 h 21600"/>
              <a:gd name="T14" fmla="*/ 18174 w 21600"/>
              <a:gd name="T15" fmla="*/ 38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8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-1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3" grpId="0" animBg="1"/>
      <p:bldP spid="22533" grpId="1" animBg="1"/>
      <p:bldP spid="22534" grpId="0" animBg="1"/>
      <p:bldP spid="22536" grpId="0" build="p"/>
      <p:bldP spid="22542" grpId="0"/>
      <p:bldP spid="22543" grpId="0"/>
      <p:bldP spid="22544" grpId="0"/>
      <p:bldP spid="22549" grpId="0"/>
      <p:bldP spid="225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64A2203-7194-2E74-0D87-51F7DBBFD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Consecutive Interior</a:t>
            </a: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Angles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BCD91D4-691F-D486-D8AF-2976FFAB1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D56CA797-1C80-90F7-E624-6B4CAFDCDB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5EEB0405-F04C-BAC1-3335-A1A6A71DB9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F066F1E0-DC90-F2C9-E72F-24FA3E2F4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id="{BE00E969-CB4D-DEC0-32AC-C3455A44E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2DF0BF6C-B54B-5E49-C737-FBA5CF59F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422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26633" name="Text Box 10">
            <a:extLst>
              <a:ext uri="{FF2B5EF4-FFF2-40B4-BE49-F238E27FC236}">
                <a16:creationId xmlns:a16="http://schemas.microsoft.com/office/drawing/2014/main" id="{84354CA5-D927-B497-A714-A7E79CF95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/>
          </a:p>
        </p:txBody>
      </p:sp>
      <p:sp>
        <p:nvSpPr>
          <p:cNvPr id="26634" name="Text Box 11">
            <a:extLst>
              <a:ext uri="{FF2B5EF4-FFF2-40B4-BE49-F238E27FC236}">
                <a16:creationId xmlns:a16="http://schemas.microsoft.com/office/drawing/2014/main" id="{31DE9D58-C36A-A543-F409-1FACA51A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26635" name="Line 12">
            <a:extLst>
              <a:ext uri="{FF2B5EF4-FFF2-40B4-BE49-F238E27FC236}">
                <a16:creationId xmlns:a16="http://schemas.microsoft.com/office/drawing/2014/main" id="{395B51B7-BD6F-3B9D-05A3-D5E100FA1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Text Box 13">
            <a:extLst>
              <a:ext uri="{FF2B5EF4-FFF2-40B4-BE49-F238E27FC236}">
                <a16:creationId xmlns:a16="http://schemas.microsoft.com/office/drawing/2014/main" id="{4164A6DE-555A-0EB2-E59D-83CF9EDC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6637" name="Text Box 14">
            <a:extLst>
              <a:ext uri="{FF2B5EF4-FFF2-40B4-BE49-F238E27FC236}">
                <a16:creationId xmlns:a16="http://schemas.microsoft.com/office/drawing/2014/main" id="{253002D9-1524-5A29-A482-F63E3E533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3886200"/>
            <a:ext cx="8969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135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27190154-ED70-7466-5162-2D71781D6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A4A09C50-0AE6-7469-E195-0BF592744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2133600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i="1">
                <a:solidFill>
                  <a:schemeClr val="accent2"/>
                </a:solidFill>
              </a:rPr>
              <a:t>180 - 135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7" grpId="0"/>
      <p:bldP spid="235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C65D75-3BEE-EB0F-5046-1A112A07B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PARALLEL LINES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89AD705-8798-3E77-8083-8C2698FCB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line that do not intersect.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C0066"/>
                </a:solidFill>
              </a:rPr>
              <a:t>Illustration:</a:t>
            </a: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C0066"/>
                </a:solidFill>
              </a:rPr>
              <a:t>Notation:</a:t>
            </a:r>
            <a:r>
              <a:rPr lang="en-US" altLang="en-US"/>
              <a:t>       </a:t>
            </a:r>
            <a:r>
              <a:rPr lang="en-US" altLang="en-US">
                <a:solidFill>
                  <a:schemeClr val="accent2"/>
                </a:solidFill>
                <a:latin typeface="Mistral" panose="03090702030407020403" pitchFamily="66" charset="0"/>
              </a:rPr>
              <a:t>l </a:t>
            </a:r>
            <a:r>
              <a:rPr lang="en-US" altLang="en-US">
                <a:solidFill>
                  <a:schemeClr val="accent2"/>
                </a:solidFill>
              </a:rPr>
              <a:t>|| </a:t>
            </a:r>
            <a:r>
              <a:rPr lang="en-US" altLang="en-US" sz="2800">
                <a:solidFill>
                  <a:schemeClr val="accent2"/>
                </a:solidFill>
                <a:latin typeface="Tempus Sans ITC" panose="04020404030D07020202" pitchFamily="82" charset="0"/>
              </a:rPr>
              <a:t>m</a:t>
            </a:r>
            <a:r>
              <a:rPr lang="en-US" altLang="en-US" sz="2800">
                <a:latin typeface="Tempus Sans ITC" panose="04020404030D07020202" pitchFamily="82" charset="0"/>
              </a:rPr>
              <a:t>                   </a:t>
            </a:r>
            <a:r>
              <a:rPr lang="en-US" altLang="en-US" b="1" i="1">
                <a:solidFill>
                  <a:srgbClr val="009900"/>
                </a:solidFill>
                <a:latin typeface="Bradley Hand ITC" panose="03070402050302030203" pitchFamily="66" charset="0"/>
              </a:rPr>
              <a:t>AB</a:t>
            </a:r>
            <a:r>
              <a:rPr lang="en-US" altLang="en-US">
                <a:solidFill>
                  <a:srgbClr val="009900"/>
                </a:solidFill>
                <a:latin typeface="Mistral" panose="03090702030407020403" pitchFamily="66" charset="0"/>
              </a:rPr>
              <a:t> </a:t>
            </a:r>
            <a:r>
              <a:rPr lang="en-US" altLang="en-US">
                <a:solidFill>
                  <a:srgbClr val="009900"/>
                </a:solidFill>
              </a:rPr>
              <a:t>|| </a:t>
            </a:r>
            <a:r>
              <a:rPr lang="en-US" altLang="en-US" b="1">
                <a:solidFill>
                  <a:srgbClr val="009900"/>
                </a:solidFill>
                <a:latin typeface="Bradley Hand ITC" panose="03070402050302030203" pitchFamily="66" charset="0"/>
              </a:rPr>
              <a:t>CD</a:t>
            </a:r>
          </a:p>
          <a:p>
            <a:pPr eaLnBrk="1" hangingPunct="1">
              <a:buFontTx/>
              <a:buNone/>
            </a:pPr>
            <a:endParaRPr lang="en-US" altLang="en-US" sz="1400" b="1">
              <a:latin typeface="Tempus Sans ITC" panose="04020404030D07020202" pitchFamily="82" charset="0"/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DAF1B39F-B43E-21D4-5C76-84DDF2548F38}"/>
              </a:ext>
            </a:extLst>
          </p:cNvPr>
          <p:cNvGrpSpPr>
            <a:grpSpLocks/>
          </p:cNvGrpSpPr>
          <p:nvPr/>
        </p:nvGrpSpPr>
        <p:grpSpPr bwMode="auto">
          <a:xfrm>
            <a:off x="2041525" y="3459163"/>
            <a:ext cx="2759075" cy="960437"/>
            <a:chOff x="1286" y="2179"/>
            <a:chExt cx="1738" cy="605"/>
          </a:xfrm>
        </p:grpSpPr>
        <p:grpSp>
          <p:nvGrpSpPr>
            <p:cNvPr id="9239" name="Group 12">
              <a:extLst>
                <a:ext uri="{FF2B5EF4-FFF2-40B4-BE49-F238E27FC236}">
                  <a16:creationId xmlns:a16="http://schemas.microsoft.com/office/drawing/2014/main" id="{5F4728E2-FB25-3913-4F86-CF5F8E613E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352"/>
              <a:ext cx="1488" cy="288"/>
              <a:chOff x="816" y="2352"/>
              <a:chExt cx="1488" cy="288"/>
            </a:xfrm>
          </p:grpSpPr>
          <p:sp>
            <p:nvSpPr>
              <p:cNvPr id="9244" name="Line 4">
                <a:extLst>
                  <a:ext uri="{FF2B5EF4-FFF2-40B4-BE49-F238E27FC236}">
                    <a16:creationId xmlns:a16="http://schemas.microsoft.com/office/drawing/2014/main" id="{F23BBD75-E8B0-B885-D38C-50606C12D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352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5" name="Line 5">
                <a:extLst>
                  <a:ext uri="{FF2B5EF4-FFF2-40B4-BE49-F238E27FC236}">
                    <a16:creationId xmlns:a16="http://schemas.microsoft.com/office/drawing/2014/main" id="{E29B01C6-0D58-8740-884A-FB94EA05F5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640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40" name="Text Box 13">
              <a:extLst>
                <a:ext uri="{FF2B5EF4-FFF2-40B4-BE49-F238E27FC236}">
                  <a16:creationId xmlns:a16="http://schemas.microsoft.com/office/drawing/2014/main" id="{BC391254-A0B9-1D8E-2FB6-21F99A806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2179"/>
              <a:ext cx="2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accent2"/>
                  </a:solidFill>
                  <a:latin typeface="Mistral" panose="03090702030407020403" pitchFamily="66" charset="0"/>
                </a:rPr>
                <a:t>l</a:t>
              </a:r>
            </a:p>
          </p:txBody>
        </p:sp>
        <p:sp>
          <p:nvSpPr>
            <p:cNvPr id="9241" name="Text Box 14">
              <a:extLst>
                <a:ext uri="{FF2B5EF4-FFF2-40B4-BE49-F238E27FC236}">
                  <a16:creationId xmlns:a16="http://schemas.microsoft.com/office/drawing/2014/main" id="{0E0D3191-97C9-0E13-D2B6-D2730D639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496"/>
              <a:ext cx="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i="1">
                  <a:solidFill>
                    <a:schemeClr val="accent2"/>
                  </a:solidFill>
                  <a:latin typeface="Tempus Sans ITC" panose="04020404030D07020202" pitchFamily="82" charset="0"/>
                </a:rPr>
                <a:t>m</a:t>
              </a:r>
            </a:p>
          </p:txBody>
        </p:sp>
        <p:sp>
          <p:nvSpPr>
            <p:cNvPr id="9242" name="AutoShape 28">
              <a:extLst>
                <a:ext uri="{FF2B5EF4-FFF2-40B4-BE49-F238E27FC236}">
                  <a16:creationId xmlns:a16="http://schemas.microsoft.com/office/drawing/2014/main" id="{6AFA3AE2-4EB2-0337-84EF-B93CEA8175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92" y="2304"/>
              <a:ext cx="192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3" name="AutoShape 29">
              <a:extLst>
                <a:ext uri="{FF2B5EF4-FFF2-40B4-BE49-F238E27FC236}">
                  <a16:creationId xmlns:a16="http://schemas.microsoft.com/office/drawing/2014/main" id="{FEDDCF45-E19F-2BF9-F0C1-C05A79105B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92" y="2592"/>
              <a:ext cx="192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24C382B0-178E-9CFA-AF5F-85DFF56FB0A9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590800"/>
            <a:ext cx="2438400" cy="2514600"/>
            <a:chOff x="3744" y="1680"/>
            <a:chExt cx="1536" cy="1584"/>
          </a:xfrm>
        </p:grpSpPr>
        <p:grpSp>
          <p:nvGrpSpPr>
            <p:cNvPr id="9222" name="Group 25">
              <a:extLst>
                <a:ext uri="{FF2B5EF4-FFF2-40B4-BE49-F238E27FC236}">
                  <a16:creationId xmlns:a16="http://schemas.microsoft.com/office/drawing/2014/main" id="{22DF3431-E8DE-9D8B-198D-0C9E117F26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680"/>
              <a:ext cx="1488" cy="1248"/>
              <a:chOff x="3408" y="1488"/>
              <a:chExt cx="1488" cy="1248"/>
            </a:xfrm>
          </p:grpSpPr>
          <p:grpSp>
            <p:nvGrpSpPr>
              <p:cNvPr id="9228" name="Group 8">
                <a:extLst>
                  <a:ext uri="{FF2B5EF4-FFF2-40B4-BE49-F238E27FC236}">
                    <a16:creationId xmlns:a16="http://schemas.microsoft.com/office/drawing/2014/main" id="{9A13D6AA-76C6-6C64-02FD-F2657AE9D6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06529">
                <a:off x="3408" y="1920"/>
                <a:ext cx="1488" cy="288"/>
                <a:chOff x="2496" y="2016"/>
                <a:chExt cx="1488" cy="288"/>
              </a:xfrm>
            </p:grpSpPr>
            <p:sp>
              <p:nvSpPr>
                <p:cNvPr id="9237" name="Line 6">
                  <a:extLst>
                    <a:ext uri="{FF2B5EF4-FFF2-40B4-BE49-F238E27FC236}">
                      <a16:creationId xmlns:a16="http://schemas.microsoft.com/office/drawing/2014/main" id="{14D7579F-64FA-C202-71C5-E4F815FFF4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6" y="2016"/>
                  <a:ext cx="1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38" name="Line 7">
                  <a:extLst>
                    <a:ext uri="{FF2B5EF4-FFF2-40B4-BE49-F238E27FC236}">
                      <a16:creationId xmlns:a16="http://schemas.microsoft.com/office/drawing/2014/main" id="{FDA1ADA7-8B50-D129-8225-91AED8F229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6" y="2304"/>
                  <a:ext cx="1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229" name="Oval 15">
                <a:extLst>
                  <a:ext uri="{FF2B5EF4-FFF2-40B4-BE49-F238E27FC236}">
                    <a16:creationId xmlns:a16="http://schemas.microsoft.com/office/drawing/2014/main" id="{24754306-79F8-67AE-F199-5A6499EEA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1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0" name="Oval 16">
                <a:extLst>
                  <a:ext uri="{FF2B5EF4-FFF2-40B4-BE49-F238E27FC236}">
                    <a16:creationId xmlns:a16="http://schemas.microsoft.com/office/drawing/2014/main" id="{62524C34-1C17-4FA0-2416-30A3CB55F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1" name="Oval 18">
                <a:extLst>
                  <a:ext uri="{FF2B5EF4-FFF2-40B4-BE49-F238E27FC236}">
                    <a16:creationId xmlns:a16="http://schemas.microsoft.com/office/drawing/2014/main" id="{110BA2A2-EEA1-D606-73C3-A8C7F4115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2" name="Oval 19">
                <a:extLst>
                  <a:ext uri="{FF2B5EF4-FFF2-40B4-BE49-F238E27FC236}">
                    <a16:creationId xmlns:a16="http://schemas.microsoft.com/office/drawing/2014/main" id="{67CFDDDD-C396-AA10-962F-DBFE54F1CE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9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3" name="Text Box 20">
                <a:extLst>
                  <a:ext uri="{FF2B5EF4-FFF2-40B4-BE49-F238E27FC236}">
                    <a16:creationId xmlns:a16="http://schemas.microsoft.com/office/drawing/2014/main" id="{B3584758-5885-9074-D222-1FF1EE88A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196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A</a:t>
                </a:r>
              </a:p>
            </p:txBody>
          </p:sp>
          <p:sp>
            <p:nvSpPr>
              <p:cNvPr id="9234" name="Text Box 21">
                <a:extLst>
                  <a:ext uri="{FF2B5EF4-FFF2-40B4-BE49-F238E27FC236}">
                    <a16:creationId xmlns:a16="http://schemas.microsoft.com/office/drawing/2014/main" id="{D5700CED-6D99-111C-B365-216688BB80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48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B</a:t>
                </a:r>
              </a:p>
            </p:txBody>
          </p:sp>
          <p:sp>
            <p:nvSpPr>
              <p:cNvPr id="9235" name="Text Box 22">
                <a:extLst>
                  <a:ext uri="{FF2B5EF4-FFF2-40B4-BE49-F238E27FC236}">
                    <a16:creationId xmlns:a16="http://schemas.microsoft.com/office/drawing/2014/main" id="{F6E39E4A-D2C8-A693-FA36-286EFE3D4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244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C</a:t>
                </a:r>
              </a:p>
            </p:txBody>
          </p:sp>
          <p:sp>
            <p:nvSpPr>
              <p:cNvPr id="9236" name="Text Box 23">
                <a:extLst>
                  <a:ext uri="{FF2B5EF4-FFF2-40B4-BE49-F238E27FC236}">
                    <a16:creationId xmlns:a16="http://schemas.microsoft.com/office/drawing/2014/main" id="{8D0F953D-74EB-27CB-4882-5EB286FB5F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196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D</a:t>
                </a:r>
              </a:p>
            </p:txBody>
          </p:sp>
        </p:grpSp>
        <p:sp>
          <p:nvSpPr>
            <p:cNvPr id="9223" name="Line 26">
              <a:extLst>
                <a:ext uri="{FF2B5EF4-FFF2-40B4-BE49-F238E27FC236}">
                  <a16:creationId xmlns:a16="http://schemas.microsoft.com/office/drawing/2014/main" id="{9BE501D0-73D9-BCFC-9084-7F7A67AE8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264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Line 27">
              <a:extLst>
                <a:ext uri="{FF2B5EF4-FFF2-40B4-BE49-F238E27FC236}">
                  <a16:creationId xmlns:a16="http://schemas.microsoft.com/office/drawing/2014/main" id="{DE4A09D3-387D-C26F-49A3-81F840D126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264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5" name="Group 32">
              <a:extLst>
                <a:ext uri="{FF2B5EF4-FFF2-40B4-BE49-F238E27FC236}">
                  <a16:creationId xmlns:a16="http://schemas.microsoft.com/office/drawing/2014/main" id="{BF10F281-8045-4147-6FC8-57B5BFEDEA75}"/>
                </a:ext>
              </a:extLst>
            </p:cNvPr>
            <p:cNvGrpSpPr>
              <a:grpSpLocks/>
            </p:cNvGrpSpPr>
            <p:nvPr/>
          </p:nvGrpSpPr>
          <p:grpSpPr bwMode="auto">
            <a:xfrm rot="-1803113">
              <a:off x="4848" y="1680"/>
              <a:ext cx="96" cy="480"/>
              <a:chOff x="2736" y="2352"/>
              <a:chExt cx="96" cy="480"/>
            </a:xfrm>
          </p:grpSpPr>
          <p:sp>
            <p:nvSpPr>
              <p:cNvPr id="9226" name="AutoShape 30">
                <a:extLst>
                  <a:ext uri="{FF2B5EF4-FFF2-40B4-BE49-F238E27FC236}">
                    <a16:creationId xmlns:a16="http://schemas.microsoft.com/office/drawing/2014/main" id="{195D0D6C-119D-9FC7-6B2A-1EBED9599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88" y="2400"/>
                <a:ext cx="192" cy="9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27" name="AutoShape 31">
                <a:extLst>
                  <a:ext uri="{FF2B5EF4-FFF2-40B4-BE49-F238E27FC236}">
                    <a16:creationId xmlns:a16="http://schemas.microsoft.com/office/drawing/2014/main" id="{F7BEBC51-5E80-0BD8-6274-D4444E298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88" y="2688"/>
                <a:ext cx="192" cy="9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D0A2-3593-CE0E-75EF-885808A3E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THANK YOU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C6A6C-0ACD-5BAB-D7BC-448122E10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n-US" altLang="en-US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27652" name="Picture 3" descr="C:\Program Files (x86)\Microsoft Office\MEDIA\CAGCAT10\j0205582.wmf">
            <a:extLst>
              <a:ext uri="{FF2B5EF4-FFF2-40B4-BE49-F238E27FC236}">
                <a16:creationId xmlns:a16="http://schemas.microsoft.com/office/drawing/2014/main" id="{B75F2D5A-1810-3AD4-23BC-5096E21C6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2667000"/>
            <a:ext cx="3784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C:\Program Files (x86)\Microsoft Office\MEDIA\CAGCAT10\j0299125.wmf">
            <a:extLst>
              <a:ext uri="{FF2B5EF4-FFF2-40B4-BE49-F238E27FC236}">
                <a16:creationId xmlns:a16="http://schemas.microsoft.com/office/drawing/2014/main" id="{FB54835A-63B9-5C68-9AB4-FFE1950A4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2395538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A921054B-6637-6D53-D5E0-A6679648E8D0}"/>
              </a:ext>
            </a:extLst>
          </p:cNvPr>
          <p:cNvSpPr/>
          <p:nvPr/>
        </p:nvSpPr>
        <p:spPr>
          <a:xfrm>
            <a:off x="4191000" y="1295400"/>
            <a:ext cx="4495800" cy="990600"/>
          </a:xfrm>
          <a:prstGeom prst="wedgeRectCallout">
            <a:avLst>
              <a:gd name="adj1" fmla="val -46983"/>
              <a:gd name="adj2" fmla="val 12711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5" name="TextBox 9">
            <a:extLst>
              <a:ext uri="{FF2B5EF4-FFF2-40B4-BE49-F238E27FC236}">
                <a16:creationId xmlns:a16="http://schemas.microsoft.com/office/drawing/2014/main" id="{8D0F0B94-BA1F-8774-3CB6-4131EEB5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447800"/>
            <a:ext cx="449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THANK YOU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 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>
            <a:extLst>
              <a:ext uri="{FF2B5EF4-FFF2-40B4-BE49-F238E27FC236}">
                <a16:creationId xmlns:a16="http://schemas.microsoft.com/office/drawing/2014/main" id="{C8B5FDFD-A02A-DBAE-8D97-8DDAF0609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Examples of Parallel Lines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F45E7F28-D769-1484-AC7C-65EEF507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800080"/>
                </a:solidFill>
              </a:rPr>
              <a:t>Hardwood Floor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800080"/>
                </a:solidFill>
              </a:rPr>
              <a:t>Opposite sides of windows, desks, etc.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800080"/>
                </a:solidFill>
              </a:rPr>
              <a:t>Parking slots in parking lot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800080"/>
                </a:solidFill>
              </a:rPr>
              <a:t>Parallel Parking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80008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rgbClr val="80008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rgbClr val="800080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3322" name="Picture 10" descr="j0212957">
            <a:extLst>
              <a:ext uri="{FF2B5EF4-FFF2-40B4-BE49-F238E27FC236}">
                <a16:creationId xmlns:a16="http://schemas.microsoft.com/office/drawing/2014/main" id="{1B70D38D-00D5-4171-646B-F5643F426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143000"/>
            <a:ext cx="12207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3" descr="parab">
            <a:extLst>
              <a:ext uri="{FF2B5EF4-FFF2-40B4-BE49-F238E27FC236}">
                <a16:creationId xmlns:a16="http://schemas.microsoft.com/office/drawing/2014/main" id="{D5C73D28-DEEF-6389-69D9-7F727F6F4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2409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7" descr="St">
            <a:extLst>
              <a:ext uri="{FF2B5EF4-FFF2-40B4-BE49-F238E27FC236}">
                <a16:creationId xmlns:a16="http://schemas.microsoft.com/office/drawing/2014/main" id="{8AD5979B-0939-7A7C-BF6B-0A1D0AAD5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0"/>
          <a:stretch>
            <a:fillRect/>
          </a:stretch>
        </p:blipFill>
        <p:spPr bwMode="auto">
          <a:xfrm>
            <a:off x="990600" y="4572000"/>
            <a:ext cx="329565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87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E79AD6-B008-0287-AB6B-87EFF6227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Examples of Parallel Lines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4E647E-3E4F-577D-1835-F5BDAE3D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rgbClr val="80008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rgbClr val="80008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800080"/>
                </a:solidFill>
              </a:rPr>
              <a:t>LINE A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800080"/>
                </a:solidFill>
                <a:latin typeface="Tempus Sans ITC" panose="04020404030D07020202" pitchFamily="82" charset="0"/>
              </a:rPr>
              <a:t>LINE B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800080"/>
                </a:solidFill>
                <a:latin typeface="Tempus Sans ITC" panose="04020404030D07020202" pitchFamily="82" charset="0"/>
              </a:rPr>
              <a:t>HERE LINE A and LINE B Are PARALLEL</a:t>
            </a:r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9EEBBDC9-D879-BC2C-E40D-F147ABD51B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114800"/>
            <a:ext cx="52578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094D5824-B517-4945-323D-75FECF0F94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048000"/>
            <a:ext cx="525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39D1918-56B7-7668-8138-06359D2F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PERPENDICULAR LINES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096ED5-B262-1B92-52E5-805377D3CF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Lines that intersect to form a right angle.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Illustration: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Notation:</a:t>
            </a:r>
            <a:r>
              <a:rPr lang="en-US" altLang="en-US"/>
              <a:t> </a:t>
            </a:r>
            <a:r>
              <a:rPr lang="en-US" altLang="en-US" i="1">
                <a:solidFill>
                  <a:schemeClr val="accent2"/>
                </a:solidFill>
                <a:latin typeface="Arial Black" panose="020B0A04020102020204" pitchFamily="34" charset="0"/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 </a:t>
            </a:r>
            <a:r>
              <a:rPr lang="en-US" altLang="en-US" i="1">
                <a:solidFill>
                  <a:schemeClr val="accent2"/>
                </a:solidFill>
                <a:latin typeface="Arial Black" panose="020B0A04020102020204" pitchFamily="34" charset="0"/>
              </a:rPr>
              <a:t>n </a:t>
            </a:r>
          </a:p>
          <a:p>
            <a:pPr eaLnBrk="1" hangingPunct="1">
              <a:lnSpc>
                <a:spcPct val="90000"/>
              </a:lnSpc>
            </a:pPr>
            <a:endParaRPr lang="en-US" altLang="en-US" i="1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Key Fact:</a:t>
            </a:r>
            <a:r>
              <a:rPr lang="en-US" altLang="en-US"/>
              <a:t> 4 right angles are formed. </a:t>
            </a:r>
            <a:endParaRPr lang="en-US" altLang="en-US" i="1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9C758547-E795-6BB2-D04A-D6C3D1DB32C9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133600"/>
            <a:ext cx="2759075" cy="2667000"/>
            <a:chOff x="2352" y="1632"/>
            <a:chExt cx="1738" cy="1680"/>
          </a:xfrm>
        </p:grpSpPr>
        <p:sp>
          <p:nvSpPr>
            <p:cNvPr id="12293" name="Line 5">
              <a:extLst>
                <a:ext uri="{FF2B5EF4-FFF2-40B4-BE49-F238E27FC236}">
                  <a16:creationId xmlns:a16="http://schemas.microsoft.com/office/drawing/2014/main" id="{7684F206-80BB-80FC-FEB1-E8FACE12C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54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4" name="Line 6">
              <a:extLst>
                <a:ext uri="{FF2B5EF4-FFF2-40B4-BE49-F238E27FC236}">
                  <a16:creationId xmlns:a16="http://schemas.microsoft.com/office/drawing/2014/main" id="{6A4BAE49-6901-0C05-6B07-5A755D10C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76" y="256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D3C9FFA9-8BC4-56C2-6EDE-3EC63390D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400"/>
              <a:ext cx="144" cy="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6" name="Text Box 8">
              <a:extLst>
                <a:ext uri="{FF2B5EF4-FFF2-40B4-BE49-F238E27FC236}">
                  <a16:creationId xmlns:a16="http://schemas.microsoft.com/office/drawing/2014/main" id="{1072733E-20F5-693D-D967-D59691A59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8" y="1632"/>
              <a:ext cx="2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accent2"/>
                  </a:solidFill>
                  <a:latin typeface="Arial Black" panose="020B0A04020102020204" pitchFamily="34" charset="0"/>
                </a:rPr>
                <a:t>m</a:t>
              </a:r>
            </a:p>
          </p:txBody>
        </p:sp>
        <p:sp>
          <p:nvSpPr>
            <p:cNvPr id="12297" name="Text Box 9">
              <a:extLst>
                <a:ext uri="{FF2B5EF4-FFF2-40B4-BE49-F238E27FC236}">
                  <a16:creationId xmlns:a16="http://schemas.microsoft.com/office/drawing/2014/main" id="{5F826ED2-4658-F8C3-0183-82C3BDDD2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00"/>
              <a:ext cx="2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accent2"/>
                  </a:solidFill>
                  <a:latin typeface="Arial Black" panose="020B0A04020102020204" pitchFamily="34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1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81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36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C03F72C-CD36-8B94-0951-7AD31554C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Ex. of Perpendicular Lines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1462BD3-EAE7-BC65-2E61-EEDDA7FBE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>
                <a:solidFill>
                  <a:srgbClr val="800080"/>
                </a:solidFill>
                <a:latin typeface="Tempus Sans ITC" panose="04020404030D07020202" pitchFamily="82" charset="0"/>
              </a:rPr>
              <a:t>Window panes : The Window Panes are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>
                <a:solidFill>
                  <a:srgbClr val="800080"/>
                </a:solidFill>
                <a:latin typeface="Tempus Sans ITC" panose="04020404030D07020202" pitchFamily="82" charset="0"/>
              </a:rPr>
              <a:t>PERPENDICULAR to each other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3316" name="Picture 10" descr="download (2).jpg">
            <a:extLst>
              <a:ext uri="{FF2B5EF4-FFF2-40B4-BE49-F238E27FC236}">
                <a16:creationId xmlns:a16="http://schemas.microsoft.com/office/drawing/2014/main" id="{357CD298-2B6A-1AA2-E8E2-4F7082986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172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>
            <a:extLst>
              <a:ext uri="{FF2B5EF4-FFF2-40B4-BE49-F238E27FC236}">
                <a16:creationId xmlns:a16="http://schemas.microsoft.com/office/drawing/2014/main" id="{6437CF56-06FF-6795-26EF-EE3636A1E3BF}"/>
              </a:ext>
            </a:extLst>
          </p:cNvPr>
          <p:cNvSpPr/>
          <p:nvPr/>
        </p:nvSpPr>
        <p:spPr>
          <a:xfrm>
            <a:off x="2209800" y="2971800"/>
            <a:ext cx="609600" cy="381000"/>
          </a:xfrm>
          <a:prstGeom prst="right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CB6FD279-8F97-CD3B-6912-09B773A630D3}"/>
              </a:ext>
            </a:extLst>
          </p:cNvPr>
          <p:cNvSpPr/>
          <p:nvPr/>
        </p:nvSpPr>
        <p:spPr>
          <a:xfrm>
            <a:off x="2133600" y="3352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>
            <a:extLst>
              <a:ext uri="{FF2B5EF4-FFF2-40B4-BE49-F238E27FC236}">
                <a16:creationId xmlns:a16="http://schemas.microsoft.com/office/drawing/2014/main" id="{3459D774-0403-B92F-DF36-1968C4A8BB6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652588"/>
            <a:ext cx="2946400" cy="2995612"/>
            <a:chOff x="2592" y="1041"/>
            <a:chExt cx="1856" cy="1887"/>
          </a:xfrm>
        </p:grpSpPr>
        <p:sp>
          <p:nvSpPr>
            <p:cNvPr id="14348" name="Rectangle 14">
              <a:extLst>
                <a:ext uri="{FF2B5EF4-FFF2-40B4-BE49-F238E27FC236}">
                  <a16:creationId xmlns:a16="http://schemas.microsoft.com/office/drawing/2014/main" id="{3568CC9E-A01A-A123-F925-5F6631BEF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041"/>
              <a:ext cx="968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9" name="Rectangle 12">
              <a:extLst>
                <a:ext uri="{FF2B5EF4-FFF2-40B4-BE49-F238E27FC236}">
                  <a16:creationId xmlns:a16="http://schemas.microsoft.com/office/drawing/2014/main" id="{1731BB6A-46E2-860B-0AE7-375F9EB767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31">
              <a:off x="2592" y="2337"/>
              <a:ext cx="1808" cy="11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0" name="Rectangle 13">
              <a:extLst>
                <a:ext uri="{FF2B5EF4-FFF2-40B4-BE49-F238E27FC236}">
                  <a16:creationId xmlns:a16="http://schemas.microsoft.com/office/drawing/2014/main" id="{3F6EDE95-7B7A-1CE9-AAA2-D62F510606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31">
              <a:off x="2640" y="2817"/>
              <a:ext cx="1808" cy="11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F6707140-0EF6-F1F5-AB8B-9B7A4C99935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676400"/>
            <a:ext cx="3817938" cy="3810000"/>
            <a:chOff x="1296" y="1056"/>
            <a:chExt cx="2405" cy="2400"/>
          </a:xfrm>
        </p:grpSpPr>
        <p:sp>
          <p:nvSpPr>
            <p:cNvPr id="14346" name="Rectangle 9">
              <a:extLst>
                <a:ext uri="{FF2B5EF4-FFF2-40B4-BE49-F238E27FC236}">
                  <a16:creationId xmlns:a16="http://schemas.microsoft.com/office/drawing/2014/main" id="{DEA5D514-3FF4-D735-FE84-AA5027598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056"/>
              <a:ext cx="432" cy="2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8B3E8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7" name="Rectangle 10">
              <a:extLst>
                <a:ext uri="{FF2B5EF4-FFF2-40B4-BE49-F238E27FC236}">
                  <a16:creationId xmlns:a16="http://schemas.microsoft.com/office/drawing/2014/main" id="{220451DD-3F33-5407-E6E3-6558153D3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552000">
              <a:off x="2837" y="2592"/>
              <a:ext cx="1486" cy="242"/>
            </a:xfrm>
            <a:prstGeom prst="rect">
              <a:avLst/>
            </a:prstGeom>
            <a:solidFill>
              <a:srgbClr val="00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4" name="Rectangle 2">
            <a:extLst>
              <a:ext uri="{FF2B5EF4-FFF2-40B4-BE49-F238E27FC236}">
                <a16:creationId xmlns:a16="http://schemas.microsoft.com/office/drawing/2014/main" id="{7791C72B-731C-D43D-BF1A-654FC416A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2"/>
                </a:solidFill>
              </a:rPr>
              <a:t>Transversal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7186F-66B6-1431-1617-BCB8006832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a line that intersects two lines at different points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C0066"/>
                </a:solidFill>
              </a:rPr>
              <a:t>Illustration:</a:t>
            </a:r>
          </a:p>
          <a:p>
            <a:pPr eaLnBrk="1" hangingPunct="1"/>
            <a:endParaRPr lang="en-US" altLang="en-US">
              <a:solidFill>
                <a:srgbClr val="CC0066"/>
              </a:solidFill>
            </a:endParaRPr>
          </a:p>
          <a:p>
            <a:pPr eaLnBrk="1" hangingPunct="1"/>
            <a:endParaRPr lang="en-US" altLang="en-US">
              <a:solidFill>
                <a:srgbClr val="CC0066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CC0066"/>
                </a:solidFill>
              </a:rPr>
              <a:t> 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DBD90CD9-62DF-5039-F7EC-ECB6822B23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8613" y="3246438"/>
            <a:ext cx="550862" cy="2006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E3D3B248-EA4B-4DD9-9BA9-3BFCC69E4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552950"/>
            <a:ext cx="274320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F8929AEA-6DE1-1A79-2386-283C371A3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10000"/>
            <a:ext cx="2590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EA06605A-734F-6C95-2E31-5FF0592E1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27463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accent2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83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43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88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38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88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C67C92-6245-9B4D-0F0A-DBC03138E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Vertical Angles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200026-EF94-AD06-B540-ED99D3F574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Two angles that are </a:t>
            </a:r>
            <a:r>
              <a:rPr lang="en-US" altLang="en-US" b="1"/>
              <a:t>opposite</a:t>
            </a:r>
            <a:r>
              <a:rPr lang="en-US" altLang="en-US"/>
              <a:t> angles.</a:t>
            </a:r>
          </a:p>
        </p:txBody>
      </p:sp>
      <p:sp>
        <p:nvSpPr>
          <p:cNvPr id="15364" name="AutoShape 5">
            <a:extLst>
              <a:ext uri="{FF2B5EF4-FFF2-40B4-BE49-F238E27FC236}">
                <a16:creationId xmlns:a16="http://schemas.microsoft.com/office/drawing/2014/main" id="{EE42322B-947B-EC1C-E2E6-18871F95C3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65" name="Line 7">
            <a:extLst>
              <a:ext uri="{FF2B5EF4-FFF2-40B4-BE49-F238E27FC236}">
                <a16:creationId xmlns:a16="http://schemas.microsoft.com/office/drawing/2014/main" id="{E1D2A0A8-32E6-6C58-CF02-35E9B0A5E3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06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Line 9">
            <a:extLst>
              <a:ext uri="{FF2B5EF4-FFF2-40B4-BE49-F238E27FC236}">
                <a16:creationId xmlns:a16="http://schemas.microsoft.com/office/drawing/2014/main" id="{66AB06E4-827B-B367-E7FC-7EDFD2A63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Text Box 10">
            <a:extLst>
              <a:ext uri="{FF2B5EF4-FFF2-40B4-BE49-F238E27FC236}">
                <a16:creationId xmlns:a16="http://schemas.microsoft.com/office/drawing/2014/main" id="{C4B18B27-C825-DA83-AF77-F30A1643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459163"/>
            <a:ext cx="5937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66"/>
                </a:solidFill>
              </a:rPr>
              <a:t>1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15368" name="Text Box 11">
            <a:extLst>
              <a:ext uri="{FF2B5EF4-FFF2-40B4-BE49-F238E27FC236}">
                <a16:creationId xmlns:a16="http://schemas.microsoft.com/office/drawing/2014/main" id="{D754751A-3221-30AA-375C-0E921AD4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2</a:t>
            </a:r>
            <a:endParaRPr lang="en-US" altLang="en-US" sz="2000">
              <a:solidFill>
                <a:srgbClr val="009900"/>
              </a:solidFill>
            </a:endParaRPr>
          </a:p>
        </p:txBody>
      </p:sp>
      <p:sp>
        <p:nvSpPr>
          <p:cNvPr id="15369" name="Text Box 12">
            <a:extLst>
              <a:ext uri="{FF2B5EF4-FFF2-40B4-BE49-F238E27FC236}">
                <a16:creationId xmlns:a16="http://schemas.microsoft.com/office/drawing/2014/main" id="{1B9A0664-6CA3-9E4A-7D8A-196170A2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3</a:t>
            </a:r>
            <a:endParaRPr lang="en-US" altLang="en-US" sz="2000">
              <a:solidFill>
                <a:srgbClr val="009900"/>
              </a:solidFill>
            </a:endParaRPr>
          </a:p>
        </p:txBody>
      </p:sp>
      <p:sp>
        <p:nvSpPr>
          <p:cNvPr id="15370" name="Text Box 13">
            <a:extLst>
              <a:ext uri="{FF2B5EF4-FFF2-40B4-BE49-F238E27FC236}">
                <a16:creationId xmlns:a16="http://schemas.microsoft.com/office/drawing/2014/main" id="{59D34666-66EE-E222-F4CC-A84BFB80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14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66"/>
                </a:solidFill>
              </a:rPr>
              <a:t>4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15371" name="Text Box 14">
            <a:extLst>
              <a:ext uri="{FF2B5EF4-FFF2-40B4-BE49-F238E27FC236}">
                <a16:creationId xmlns:a16="http://schemas.microsoft.com/office/drawing/2014/main" id="{D46F56C5-9519-D5C4-CEF1-1E43DA7F8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44513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5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5372" name="Text Box 15">
            <a:extLst>
              <a:ext uri="{FF2B5EF4-FFF2-40B4-BE49-F238E27FC236}">
                <a16:creationId xmlns:a16="http://schemas.microsoft.com/office/drawing/2014/main" id="{EABC7490-91BF-1C4D-E5A9-4FD76EE1C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481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3366FF"/>
                </a:solidFill>
              </a:rPr>
              <a:t>6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15373" name="Text Box 16">
            <a:extLst>
              <a:ext uri="{FF2B5EF4-FFF2-40B4-BE49-F238E27FC236}">
                <a16:creationId xmlns:a16="http://schemas.microsoft.com/office/drawing/2014/main" id="{AF67C4F6-A018-F063-E163-D79930B34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05375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3366FF"/>
                </a:solidFill>
              </a:rPr>
              <a:t>7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15374" name="Text Box 17">
            <a:extLst>
              <a:ext uri="{FF2B5EF4-FFF2-40B4-BE49-F238E27FC236}">
                <a16:creationId xmlns:a16="http://schemas.microsoft.com/office/drawing/2014/main" id="{D1452436-D467-90F2-8632-25B2D083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8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5375" name="Line 18">
            <a:extLst>
              <a:ext uri="{FF2B5EF4-FFF2-40B4-BE49-F238E27FC236}">
                <a16:creationId xmlns:a16="http://schemas.microsoft.com/office/drawing/2014/main" id="{62F42245-031D-2B44-3706-A3CBFEB44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Text Box 20">
            <a:extLst>
              <a:ext uri="{FF2B5EF4-FFF2-40B4-BE49-F238E27FC236}">
                <a16:creationId xmlns:a16="http://schemas.microsoft.com/office/drawing/2014/main" id="{880E4404-6160-CAA5-C70D-B10F16FE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5377" name="Text Box 21">
            <a:extLst>
              <a:ext uri="{FF2B5EF4-FFF2-40B4-BE49-F238E27FC236}">
                <a16:creationId xmlns:a16="http://schemas.microsoft.com/office/drawing/2014/main" id="{D4492604-C5EB-F8F9-3294-6BF9E832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CC0066"/>
                </a:solidFill>
              </a:rPr>
              <a:t>1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CC0066"/>
                </a:solidFill>
              </a:rPr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</a:rPr>
              <a:t>4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2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3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FF0000"/>
                </a:solidFill>
              </a:rPr>
              <a:t>5 </a:t>
            </a:r>
            <a:r>
              <a:rPr lang="en-US" altLang="en-US" sz="400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FF0000"/>
                </a:solidFill>
              </a:rPr>
              <a:t> </a:t>
            </a:r>
            <a:r>
              <a:rPr lang="en-US" altLang="en-US" sz="4000">
                <a:solidFill>
                  <a:srgbClr val="FF00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FF0000"/>
                </a:solidFill>
              </a:rPr>
              <a:t> 8</a:t>
            </a:r>
          </a:p>
          <a:p>
            <a:pPr eaLnBrk="1" hangingPunct="1"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3366FF"/>
                </a:solidFill>
              </a:rPr>
              <a:t>6 </a:t>
            </a:r>
            <a:r>
              <a:rPr lang="en-US" altLang="en-US" sz="4000">
                <a:solidFill>
                  <a:srgbClr val="3366FF"/>
                </a:solidFill>
                <a:sym typeface="Symbol" panose="05050102010706020507" pitchFamily="18" charset="2"/>
              </a:rPr>
              <a:t>=</a:t>
            </a:r>
            <a:r>
              <a:rPr lang="en-US" altLang="en-US" sz="4000">
                <a:solidFill>
                  <a:srgbClr val="3366FF"/>
                </a:solidFill>
              </a:rPr>
              <a:t> </a:t>
            </a:r>
            <a:r>
              <a:rPr lang="en-US" altLang="en-US" sz="4000">
                <a:solidFill>
                  <a:srgbClr val="3366FF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3366FF"/>
                </a:solidFill>
              </a:rPr>
              <a:t> 7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C340644-BE46-B4D9-5956-A1AF29680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</a:rPr>
              <a:t>Vertical Angles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46DD55-4D16-BFE4-88D5-CA96D9810C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Find the measures of the missing angles</a:t>
            </a: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9099EE7E-1A16-92CD-40F3-C7169F86F1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4028AD63-5F41-38BC-1D92-DA4A7F3FC7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F24A1133-860A-5A56-313B-F5B10CD36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88CD898A-6E3A-9523-7464-B2E210445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59163"/>
            <a:ext cx="99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66"/>
                </a:solidFill>
              </a:rPr>
              <a:t>125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CD1F7439-59FB-1C47-8173-AE7768980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8E5657E3-E8FA-C63A-C0DA-C2ACD16A7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5EB5A266-0827-C1EA-A926-DBDF008BE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914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66"/>
                </a:solidFill>
              </a:rPr>
              <a:t>?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7F03B82D-D656-2AE6-F8ED-D29BF3FF5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44513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D76F119F-BBAA-F966-88DD-10BCE3E93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481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3366FF"/>
                </a:solidFill>
              </a:rPr>
              <a:t>?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7C998140-3CA9-C376-8057-49BD0B298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9053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3366FF"/>
                </a:solidFill>
              </a:rPr>
              <a:t>55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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46C841AD-F472-DAF7-DAA6-F6FF0ACC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64FEDD10-3E22-EE5A-54C0-FB5C32166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B2012A94-9741-6315-17E6-FCC6484CD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CEB3F587-7D60-FDE0-C41D-394465380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227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3366FF"/>
                </a:solidFill>
              </a:rPr>
              <a:t>55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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CBBA1208-4A07-06B2-3138-B598EE2DA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010025"/>
            <a:ext cx="990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66"/>
                </a:solidFill>
              </a:rPr>
              <a:t>125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6" grpId="0"/>
      <p:bldP spid="11282" grpId="0"/>
      <p:bldP spid="112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399</TotalTime>
  <Words>538</Words>
  <Application>Microsoft Office PowerPoint</Application>
  <PresentationFormat>On-screen Show (4:3)</PresentationFormat>
  <Paragraphs>231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Century Gothic</vt:lpstr>
      <vt:lpstr>Wingdings 2</vt:lpstr>
      <vt:lpstr>Verdana</vt:lpstr>
      <vt:lpstr>Mistral</vt:lpstr>
      <vt:lpstr>Tempus Sans ITC</vt:lpstr>
      <vt:lpstr>Bradley Hand ITC</vt:lpstr>
      <vt:lpstr>Arial Black</vt:lpstr>
      <vt:lpstr>Symbol</vt:lpstr>
      <vt:lpstr>Wingdings</vt:lpstr>
      <vt:lpstr>Verve</vt:lpstr>
      <vt:lpstr>LINES AND ANGLES </vt:lpstr>
      <vt:lpstr>PARALLEL LINES</vt:lpstr>
      <vt:lpstr>PowerPoint Presentation</vt:lpstr>
      <vt:lpstr>PowerPoint Presentation</vt:lpstr>
      <vt:lpstr>PERPENDICULAR LINES</vt:lpstr>
      <vt:lpstr>PowerPoint Presentation</vt:lpstr>
      <vt:lpstr>Transversal</vt:lpstr>
      <vt:lpstr>Vertical Angles</vt:lpstr>
      <vt:lpstr>Vertical Angles</vt:lpstr>
      <vt:lpstr>Supplementary Angles/ Linear Pair</vt:lpstr>
      <vt:lpstr>Supplementary Angles/ Linear Pair</vt:lpstr>
      <vt:lpstr>Corresponding Angles</vt:lpstr>
      <vt:lpstr>Corresponding Angles</vt:lpstr>
      <vt:lpstr>Alternate Interior Angles</vt:lpstr>
      <vt:lpstr>Alternate Interior Angles</vt:lpstr>
      <vt:lpstr>Alternate Exterior Angles</vt:lpstr>
      <vt:lpstr>Alternate Exterior Angles</vt:lpstr>
      <vt:lpstr>Consecutive Interior Angles</vt:lpstr>
      <vt:lpstr>Consecutive Interior Angles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Patel</dc:creator>
  <cp:lastModifiedBy>Nayan GRIFFITHS</cp:lastModifiedBy>
  <cp:revision>74</cp:revision>
  <dcterms:created xsi:type="dcterms:W3CDTF">2005-10-28T11:27:43Z</dcterms:created>
  <dcterms:modified xsi:type="dcterms:W3CDTF">2023-03-24T13:39:29Z</dcterms:modified>
</cp:coreProperties>
</file>